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05" r:id="rId1"/>
  </p:sldMasterIdLst>
  <p:sldIdLst>
    <p:sldId id="256" r:id="rId2"/>
    <p:sldId id="270" r:id="rId3"/>
    <p:sldId id="272" r:id="rId4"/>
    <p:sldId id="275" r:id="rId5"/>
    <p:sldId id="284" r:id="rId6"/>
    <p:sldId id="266" r:id="rId7"/>
    <p:sldId id="265" r:id="rId8"/>
    <p:sldId id="278" r:id="rId9"/>
    <p:sldId id="260" r:id="rId10"/>
    <p:sldId id="261" r:id="rId11"/>
    <p:sldId id="262" r:id="rId12"/>
    <p:sldId id="276" r:id="rId13"/>
    <p:sldId id="263" r:id="rId14"/>
    <p:sldId id="273" r:id="rId15"/>
    <p:sldId id="279" r:id="rId16"/>
    <p:sldId id="28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 Bailey" initials="EB" lastIdx="7" clrIdx="0">
    <p:extLst>
      <p:ext uri="{19B8F6BF-5375-455C-9EA6-DF929625EA0E}">
        <p15:presenceInfo xmlns:p15="http://schemas.microsoft.com/office/powerpoint/2012/main" userId="S-1-5-21-2352589405-189591882-723112295-132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E6A2"/>
    <a:srgbClr val="468597"/>
    <a:srgbClr val="355D7E"/>
    <a:srgbClr val="BFC3A7"/>
    <a:srgbClr val="809180"/>
    <a:srgbClr val="82A1BA"/>
    <a:srgbClr val="F7EFDE"/>
    <a:srgbClr val="EAF1F6"/>
    <a:srgbClr val="C9DAE8"/>
    <a:srgbClr val="85AD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955" autoAdjust="0"/>
    <p:restoredTop sz="94660"/>
  </p:normalViewPr>
  <p:slideViewPr>
    <p:cSldViewPr snapToGrid="0">
      <p:cViewPr varScale="1">
        <p:scale>
          <a:sx n="64" d="100"/>
          <a:sy n="64" d="100"/>
        </p:scale>
        <p:origin x="6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hsdw.hobbsstraus.com\dc\home\eeb\Lobbying\TTAG\TTAG%20Priorities\Nov%202024%20Staff%20Level%20Briefing\Medicaid%20benefits%20var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00B050"/>
            </a:solidFill>
            <a:ln>
              <a:noFill/>
            </a:ln>
            <a:effectLst/>
          </c:spPr>
          <c:invertIfNegative val="0"/>
          <c:cat>
            <c:numRef>
              <c:f>Sheet1!$A$2:$A$11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Sheet1!$B$2:$B$11</c:f>
              <c:numCache>
                <c:formatCode>0</c:formatCode>
                <c:ptCount val="10"/>
                <c:pt idx="0">
                  <c:v>0.2</c:v>
                </c:pt>
                <c:pt idx="1">
                  <c:v>0.2</c:v>
                </c:pt>
                <c:pt idx="2">
                  <c:v>0.2</c:v>
                </c:pt>
                <c:pt idx="3">
                  <c:v>0.2</c:v>
                </c:pt>
                <c:pt idx="4">
                  <c:v>0.2</c:v>
                </c:pt>
                <c:pt idx="5">
                  <c:v>0.2</c:v>
                </c:pt>
                <c:pt idx="6">
                  <c:v>0.2</c:v>
                </c:pt>
                <c:pt idx="7" formatCode="General">
                  <c:v>25</c:v>
                </c:pt>
                <c:pt idx="8" formatCode="General">
                  <c:v>25</c:v>
                </c:pt>
                <c:pt idx="9" formatCode="General">
                  <c:v>25</c:v>
                </c:pt>
              </c:numCache>
            </c:numRef>
          </c:val>
          <c:extLst>
            <c:ext xmlns:c16="http://schemas.microsoft.com/office/drawing/2014/chart" uri="{C3380CC4-5D6E-409C-BE32-E72D297353CC}">
              <c16:uniqueId val="{00000000-4BCD-4452-87A1-5B2A3EABF17E}"/>
            </c:ext>
          </c:extLst>
        </c:ser>
        <c:dLbls>
          <c:showLegendKey val="0"/>
          <c:showVal val="0"/>
          <c:showCatName val="0"/>
          <c:showSerName val="0"/>
          <c:showPercent val="0"/>
          <c:showBubbleSize val="0"/>
        </c:dLbls>
        <c:gapWidth val="219"/>
        <c:overlap val="-27"/>
        <c:axId val="1339084623"/>
        <c:axId val="1339087535"/>
      </c:barChart>
      <c:catAx>
        <c:axId val="1339084623"/>
        <c:scaling>
          <c:orientation val="minMax"/>
        </c:scaling>
        <c:delete val="1"/>
        <c:axPos val="b"/>
        <c:numFmt formatCode="General" sourceLinked="1"/>
        <c:majorTickMark val="none"/>
        <c:minorTickMark val="none"/>
        <c:tickLblPos val="nextTo"/>
        <c:crossAx val="1339087535"/>
        <c:crosses val="autoZero"/>
        <c:auto val="1"/>
        <c:lblAlgn val="ctr"/>
        <c:lblOffset val="100"/>
        <c:noMultiLvlLbl val="0"/>
      </c:catAx>
      <c:valAx>
        <c:axId val="1339087535"/>
        <c:scaling>
          <c:orientation val="minMax"/>
        </c:scaling>
        <c:delete val="1"/>
        <c:axPos val="l"/>
        <c:numFmt formatCode="0" sourceLinked="1"/>
        <c:majorTickMark val="none"/>
        <c:minorTickMark val="none"/>
        <c:tickLblPos val="nextTo"/>
        <c:crossAx val="13390846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Outpatient Per-Visit Rate, 2024</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Amount Received</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Lower-48</c:v>
                </c:pt>
                <c:pt idx="1">
                  <c:v>Alaska</c:v>
                </c:pt>
              </c:strCache>
            </c:strRef>
          </c:cat>
          <c:val>
            <c:numRef>
              <c:f>Sheet1!$B$2:$B$3</c:f>
              <c:numCache>
                <c:formatCode>"$"#,##0_);[Red]\("$"#,##0\)</c:formatCode>
                <c:ptCount val="2"/>
                <c:pt idx="0">
                  <c:v>534</c:v>
                </c:pt>
                <c:pt idx="1">
                  <c:v>769</c:v>
                </c:pt>
              </c:numCache>
            </c:numRef>
          </c:val>
          <c:extLst>
            <c:ext xmlns:c16="http://schemas.microsoft.com/office/drawing/2014/chart" uri="{C3380CC4-5D6E-409C-BE32-E72D297353CC}">
              <c16:uniqueId val="{00000000-F9A0-49CF-8A07-5AE1AD1A9B8A}"/>
            </c:ext>
          </c:extLst>
        </c:ser>
        <c:ser>
          <c:idx val="1"/>
          <c:order val="1"/>
          <c:tx>
            <c:strRef>
              <c:f>Sheet1!$C$1</c:f>
              <c:strCache>
                <c:ptCount val="1"/>
                <c:pt idx="0">
                  <c:v>Amount Lost</c:v>
                </c:pt>
              </c:strCache>
            </c:strRef>
          </c:tx>
          <c:spPr>
            <a:solidFill>
              <a:schemeClr val="accent1">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Lower-48</c:v>
                </c:pt>
                <c:pt idx="1">
                  <c:v>Alaska</c:v>
                </c:pt>
              </c:strCache>
            </c:strRef>
          </c:cat>
          <c:val>
            <c:numRef>
              <c:f>Sheet1!$C$2:$C$3</c:f>
              <c:numCache>
                <c:formatCode>"$"#,##0_);[Red]\("$"#,##0\)</c:formatCode>
                <c:ptCount val="2"/>
                <c:pt idx="0">
                  <c:v>133</c:v>
                </c:pt>
                <c:pt idx="1">
                  <c:v>192</c:v>
                </c:pt>
              </c:numCache>
            </c:numRef>
          </c:val>
          <c:extLst>
            <c:ext xmlns:c16="http://schemas.microsoft.com/office/drawing/2014/chart" uri="{C3380CC4-5D6E-409C-BE32-E72D297353CC}">
              <c16:uniqueId val="{00000001-F9A0-49CF-8A07-5AE1AD1A9B8A}"/>
            </c:ext>
          </c:extLst>
        </c:ser>
        <c:dLbls>
          <c:dLblPos val="ctr"/>
          <c:showLegendKey val="0"/>
          <c:showVal val="1"/>
          <c:showCatName val="0"/>
          <c:showSerName val="0"/>
          <c:showPercent val="0"/>
          <c:showBubbleSize val="0"/>
        </c:dLbls>
        <c:gapWidth val="150"/>
        <c:overlap val="100"/>
        <c:axId val="1261104975"/>
        <c:axId val="1261110799"/>
      </c:barChart>
      <c:catAx>
        <c:axId val="1261104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61110799"/>
        <c:crosses val="autoZero"/>
        <c:auto val="1"/>
        <c:lblAlgn val="ctr"/>
        <c:lblOffset val="100"/>
        <c:noMultiLvlLbl val="0"/>
      </c:catAx>
      <c:valAx>
        <c:axId val="1261110799"/>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611049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Sheet1!$A$1:$A$50</cx:f>
        <cx:lvl ptCount="50">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lvl>
      </cx:strDim>
      <cx:numDim type="colorVal">
        <cx:f>Sheet1!$B$1:$B$50</cx:f>
        <cx:lvl ptCount="50" formatCode="General">
          <cx:pt idx="0">1</cx:pt>
          <cx:pt idx="1">2</cx:pt>
          <cx:pt idx="2">3</cx:pt>
          <cx:pt idx="3">0</cx:pt>
          <cx:pt idx="4">0</cx:pt>
          <cx:pt idx="5">0</cx:pt>
          <cx:pt idx="6">0</cx:pt>
          <cx:pt idx="7">0</cx:pt>
          <cx:pt idx="8">0</cx:pt>
          <cx:pt idx="9">0</cx:pt>
          <cx:pt idx="10">0</cx:pt>
          <cx:pt idx="11">3</cx:pt>
          <cx:pt idx="12">0</cx:pt>
          <cx:pt idx="13">0</cx:pt>
          <cx:pt idx="14">0</cx:pt>
          <cx:pt idx="15">0</cx:pt>
          <cx:pt idx="16">0</cx:pt>
          <cx:pt idx="17">0</cx:pt>
          <cx:pt idx="18">0</cx:pt>
          <cx:pt idx="19">0</cx:pt>
          <cx:pt idx="20">3</cx:pt>
          <cx:pt idx="21">0</cx:pt>
          <cx:pt idx="22">0</cx:pt>
          <cx:pt idx="23">0</cx:pt>
          <cx:pt idx="24">0</cx:pt>
          <cx:pt idx="25">0</cx:pt>
          <cx:pt idx="26">0</cx:pt>
          <cx:pt idx="27">0</cx:pt>
          <cx:pt idx="28">0</cx:pt>
          <cx:pt idx="29">0</cx:pt>
          <cx:pt idx="30">0</cx:pt>
          <cx:pt idx="31">0</cx:pt>
          <cx:pt idx="32">0</cx:pt>
          <cx:pt idx="33">0</cx:pt>
          <cx:pt idx="34">0</cx:pt>
          <cx:pt idx="35">2</cx:pt>
          <cx:pt idx="36">0</cx:pt>
          <cx:pt idx="37">0</cx:pt>
          <cx:pt idx="38">0</cx:pt>
          <cx:pt idx="39">0</cx:pt>
          <cx:pt idx="40">2</cx:pt>
          <cx:pt idx="41">0</cx:pt>
          <cx:pt idx="42">1</cx:pt>
          <cx:pt idx="43">2</cx:pt>
          <cx:pt idx="44">0</cx:pt>
          <cx:pt idx="45">1</cx:pt>
          <cx:pt idx="46">2</cx:pt>
          <cx:pt idx="47">0</cx:pt>
          <cx:pt idx="48">2</cx:pt>
          <cx:pt idx="49">0</cx:pt>
        </cx:lvl>
      </cx:numDim>
    </cx:data>
  </cx:chartData>
  <cx:chart>
    <cx:plotArea>
      <cx:plotAreaRegion>
        <cx:series layoutId="regionMap" uniqueId="{DA444798-6871-423A-9215-88CCAA8D4E07}">
          <cx:dataId val="0"/>
          <cx:layoutPr>
            <cx:geography cultureLanguage="en-US" cultureRegion="US" attribution="Powered by Bing">
              <cx:geoCache provider="{E9337A44-BEBE-4D9F-B70C-5C5E7DAFC167}">
                <cx:binary>1H1pc9u4Eu1fSeXzo4dYSdy691YNKcmW18TOMpMvLMX2cCe4b7/+HVpyYnOUxLfG71VJkxqVRUJs
9EE3uk8D0L9v+3/dJveb8k2fJln1r9v+P2+Dus7/9dtv1W1wn26qozS8LXWl/6qPbnX6m/7rr/D2
/re7ctOFmf8bNQn/7TbYlPV9//a//8a3+ff6XN9u6lBn75v7cri+r5qkrn5ybe+lN5u7NMwWYVWX
4W1N/vP2IrwNQn+TvX1zn9VhPXwY8vv/vH1219s3v82/62/PfZNAtLq5Q1vOj2yLW8qyiXp42W/f
JDrzd5cNWxxZzFSWUrvr8vHZl5sU7V8i0YM8m7u78r6q0KWH96ctn8mPC+u3b251k9WT3nyo8D9v
P2ZhfX/35qbe1PfV2zdhpd3tDa6eOvHx5qHXvz3X/H//PfsAeph98gScudJ+delv2PyebL5u0s2j
ev45NIweWVJyKk1lPrzYDBp5ZHOTMWrSLXTq8dlbaF4g0H5kvjWcAfP7+UECs87uwk32msCoo8ka
LGXu9A7FP7MZeURtYptSiS1w/DkwLxBoPzDfGs6AWV8eJDCrRJfh3SsCQ+0joYQglM0RoUfcthin
NvtmSlsPujWVF0iyH5FvDWeIrA7TVGD5VfyKgEh+RDgXRKidC6PPLYUIekQtBVQUnNtTRH4tyX5A
HtvN8Pj97CAt5PcyHPWrui5+RBWjcE9867usGSCEHGHOEUoK+WApZAbLrwX6AS6PDefAfDlIYFwN
37W504/aeYXZ3j5SyhbC5HTroqD5p5MKMcWR4JbN5MxSXiLKfky+t5yB4l4dJCi/l/EmqzbVK4KC
6BiomGzyYNNrFh0rzCtMESGEvQVNPD57F4K9QKL92Hzvywyb368PEpvL++7NxX0f3r6myfAjTgmz
CN/6KnMWIBNTHhHTZsq0Z27sZdLsR+Zp2xk2lxcHiY27ScK/dJmFrzjzM+uICi4lAuX97oyoI0ks
CvB2ieVzy3mZTPsRetp2hpD7+0Ei9DmsbnVWha+b+EumlGBIL7ev5/ONrZD4U0TTan/I/CKR9uPz
pOkMns+HmfpPLuH0vqzuh8dB/M/jAW4eEXguAES2BjQLnS1+JC1bgHvawTdLMl8m036AnradIXR5
epAGdPbagYGNhJJbVFnWXvem7CNmm+AA2C5wQJz9NL35tTz7kXlsN0Pl7OYgUXF1lt3f1uFtUz+q
5xUMhxwJCyknYzv2ZRZIW6DVmI0MiM6CtRdKsx+YZ41n6LgfDhKdj/UmeD1YmDpilFmIk79bxLP8
Zso8LZtSKmcU86/k2A/IttUMiY+HicTiPtl0m/L+VdEwTduS9NE/zQgzSxxxaUvOCPKf6TWzlZdI
tB+X7y1n2CyWB2klFzqrX5Vd5tYRSH1BlMW3U8vfshpEzuDUqGSzKf8FouzH5FvDGSQXh2kux/e6
9F81maHQOKYMGxP+w2vGmtnsiHPOANiOBgBkT2f7Fwi0H5hvDWfAHB9mGvMpBC6vnWbCEpDgq/3G
YtlHEjGazR9ZtZkfe4lE+6H53nKGzafDxOYEM0wYPo7bfx6GPeT3mGJMhun82UQvQGRSawJkixni
s6fG8mtB9gPy2G4Gx8lhppSf76v6zfcxtlXQP0eFwR44Faj2/8CTmWBlmIXEc5d1zjzZi8Xaj9Gs
+Qyqz58OMgK4CsJXJDWR93MQyoyrXWY5m/5tpC+olgmbPib+z83nV9LsB2bbaobH1clB4rFOkjDT
YfWol39uNRMXQznhqM5s5/9ZGQBcGeG2BCi73AbR9FOX9hKJ9uPyveUMm/VhFpjXd5vgNY2Fg2ZR
pgVw9gJDCFgyMJgWqmozSH4lyA/w2Dabg7E4SEM5101YvfLSGPNI2Zg6bDFzW4qgkkaQ3ts7E5rl
Li+SZT8mT5rOcDk/zFBsrbvN42h9BedFj0yLS2Hx/SGyYkcTUSbJLhwzZ/TLr6TZD8q21QyP9WHi
caObOniz2MS6fk1cUL1kcip/7aeQYUVHlJlcETmzlZfKsx+Z561nCN0cpic7w2zb3MbD61kN6pdI
UhgFC/Y8fcGCWGqD9edcbqecGTgvEWU/MN9bzkA5+/Mgp5fL+3bzmqv7JgZZSA6D2FUkyXNkCJGY
7AWbVgA+MGe4/jQK+7U8+3F5bDdD5fIws5WLTZi9IpHMxRFDmZ+LRyJ5Ro1JdUQJvBymoL3m8ktx
9mOyazaD5OIwKeQP9yiDVdX9K8LCBNaGI8U37R0jOase2xKwMazQeFxbPguPXyTSfmieNJ3B8+Ew
lylfB9hk8GZdJZvs7tGjvEJYhnIXtbHAYldgmS8ts1DGJEBvWoz58JoxMS+Vaj9Iz1vPcLo+TMrs
qrz39WuukGFHitmogrHdTI+s/hmRSc0jLPwjhM0mml8Lsh+Ux3YzOK6uD3L6v9iUw+uaDMhLNQVl
YgaEJUGJgdBkajfHzEzlJZLsR+R7yxkmF4cZJ19sqmpzGzTVfV2/Jj9Gj7CUD/UvbBV7jLyeWgp8
mTQFqpr2bBnMi+X5ETzPujPH6PfDtJtwigZeN9WcZntFsFR5Fw3MImeFbRrTJgxsDHic4B53971A
lh9g870bc1wOMwx4hyitGpJ286oFTFDLtpJwXxNrNr1mvJllHdnMtqd1ZtswAOno06TmpVLtB+l5
6xlO7w7VfqoqxL88Dx9V9c+jtWkvJkU18xvBP5uCUAHAjhkKmnm3e2NGol1MEv1aqP0oPWs8A+ni
5iCd3KUuQam5m1KjVrN5RZxQW2bg+xWZJTwWSjQgpW0pd3sFZgC9XKD9GM3bz2C6dA8Spmnk6aZ8
TUPCwlhpYbsM3/m7GU7TjhrLwianx7xohtNLJNqP0PeWM2wuDnO30+X91/J1d2typJzYkMEsa2cj
c2zUEWapaQ3ULoyYLaZ5iUT7sfnecobN5WEyOtMC+pNNmldB+JqrNjk7kraQBOX//cHCtPQZizqx
bWB7fRbOvVisH6H0rFdzqA5ztcBVnKAk/arnNmAOshnqAzuQzHm0jdICdqWZpoVTNR5ej/PfNuh+
iUT7AfrecobN1WFuf57G65+6jB/188/jOE7B6SjKp1MzHl7zcFuAlcMSdTDWW2hm089LJNqPzfeW
M2wu/zzI0GAb8Lx6UdTCSlrJsGETe9N2tvGUSZiKoii8IVHdv/rppVL9AKOHqPSxT3OcDpPy2ZZ7
/x9E2mBHTTBulOxPXO0pscWCaEJ2SM0s6eVy7cdq3n6G1s1hBtwf7vtX3b9OYC3M5kBh6+7mUxFK
qnCFYBd2y0Fn7MIvxdmPza7ZDJIPfxyko/t0X6bY4/GKcxDHghxB8d988sE2A0mlktiy/vCaxdcv
kGQ/Ht8azhD59OEgEfm8QVyd+fWrFnsw8aCSg5XRu6BsVscmD8Ue7AJ5TFxhSU95uJfJtB+ep21n
CH3+/TARGjQOrvMfVfQ6cZtSMI4fHMSBtBS1uOmsIXPHkz4+extTf/61QD/A5rHhHJjDiNpuf3qO
3nYAb9F5duf/eIggVuaguiMsxM3PS6RKHYHZZuB6vm/6fGo1s3P9fizPfnBmzZ914f/ToYE/PlDw
26mLi029WT4c1/jkTMGfX33oLg6RnDXdeZy95rTV3fruP28psWzQ09+OgZy+5Jmv+rbd729t7jdV
/Z+3BpaCHpmUSVtRrE0kOIPg7ZsOG1KmS1hkhTWJqFNIbBHBLh5QDNkUNuMoSYAN6zNNCpICZ3/Y
CCaqaenkwymTbFrIgAV1phBYLkS+nZP5TicDyvbf9LH7+03WpO90mNUVWk8F9nx739RBgXGG9apY
PIl9ktiWh534uH67uYbLwe3k/+SjjqnnDcGVleeKuImRGpHTBVS4opDxcGLpmGWrJvaDKHRCll/4
NDHcJPSDu8qzR+1Yfkpz1zaDol8HY5Fmjq4seTuWVC3TLLS5w9N8ONdFXCafw5EX57oazbuI+b1y
SBP3jWMKYg2L1GhbdhwaUn+06tqi66pQbXvas7DsLspcZsugjvvMGWgyOPEg44ucKO6SxqsdMRjn
ZjPkoVPmtu+SKBvpohjKL21DyyWlQbLmbW8O7hDZ5B50QyOcgfl8pWwvoEuvy0TgchmEF0mru3WT
NNaJUTblutVplDtlmPXv28I4plFDF5qqz13Ws+PASOrUTX09STWM0edeVLnLGpYvmqE/DxQJy5No
JCUhiy4mXr1odBL1lWOxUtQOyajvUJ2UlTsaXjwSB8hDy+bYkHchDcUpj8bqXZV3kTzriCVuoZHh
LK5U5JUfRpmP67rklcHPrNLv42VUEifnnezz49LOg2RJe9pd6IgnIU9OrGRAaJut5GinLXE7HgQ1
O4nCPtBF71Zx3jbW2dj0WalGl1SE0H7ZBXETBa2j/LKn7ZqkMVHtWdKpKJS10xOp7Hjt24Zl5Ysc
S6T+bBkl11U19O+SQhn9ncqsPPpLRaT6a/BM2rFLmlUiJTdW6pGVrENLV05uedYfeZc03ClS1Z53
fhyfyqzJoagy9gJ3SJpoHXKVsWWZxO8J0eXSDNPS8YK4u5oqjY4ZhhGGZR/rxZDHvmsg2Tq1o1gv
fd8cV2MYxsexDq5ImPfXtWx4uPCMhC5CVQaZmxS1f2rbtcVdzqBtl0a2d2JmZlsvEzaIddqb5WpU
Y7XRNE9uaV0QtlJxJYVTFmPg1LZnJ45fRyVzskqR04rVncOZn5xGaRiRE541X4KIt7U7ai7eGdCg
cDTP/S9+yc0zP+LpKu2Fcdwyni0sPO4ikSw/JiPp32e6JsdBF9vRFSee5aSF3TVOTM34jBK/6JyO
Vu3CjmW2bjtTXIa1F1GnrxN+Lu1oPM280XTGyBwWcRNsIGO0ss2UrJrEv5RB1cSLhstzkGzVH0Ef
e1+CMlArnY7tcR4xvoyLODttiJV/jKrxUmSWeD+N7CuPVOYCuxazpSzIxRhZgxOEee3aLBcrO8xp
CQ3k5l+aDOaVFrH/h5+H41lZ8O5ct3FyUiUyd4ZQ+sdR1MbHXlh5jlfk1R3t4uo4l6W68bkhHORl
9NyOrU8jNa8yFhWuZXjyPB5bcZ6HhXESRVX3WRS6C5wo7rvzPmT0z1QMfe80w6h9p0tMdi0pb5Yk
q9hfhmUHqVtDG6t4jOp1Uye30ubKLUOvshdGMxTKiVvJb3LW9YFLrVbfcnvwP4iI+6aj41J8rVMd
HmeqqvAdubFO7IS6jOWGUzRtsu5MqU/jvkhdO4qipddG/Yplvn3SC+k5XZ61ttPIPlrVwicY6E0d
nhEVNB/qoIzdBPr5UPXFewxrfW3T4Vx1geGK2FMnhhXktmOzwjq1SyNUjuKJfdfLLHinEjs8aT2d
3VmhqRaJOdDYyVNsWVgOmpvOYJK1J6PrOi3t9cDafhFjdN8QQ+epQ7qBnqiGeW5Xjx9tMyKLoRe+
5VhWEV5GSQvP3pjsi078zkmDxlj0HeHRojel+FPYnVowko/Xulehy62y+xwHVeYIFukLmuRx5bRW
f2v0WbtsKav/8uPOcGNRjEudBNVxzyn7g2ZjejWSUF21vT2+GzKhVyTx63e0LPMzz+jMG4uUY+xW
RRkXK60rf1npwtzYeVMueN/o64gbunaHLmBuEDWGw0nt/9WPvnmStZn1J6P1aCxGDK3lCJfjBvXQ
Ssf2g26RaXh+uysNx7JbeUGL0XdhkWzFfUI/+oXKz+xOBKdalfm7ggTtoi7MFppVwXAfDmV9I1q/
iNyCesGiMoekcAJSpa7XF9IhpKXrsRyGxuW0uE/TkC1Jr5XDBNUXfZRHrsGK8nzMdPc+sYxlM8Tq
omipCB1rCANvzaQRXwQmKRaEFtGXpGrph6hK8gsrt4cbsyNV7xgyUNdc9fVJa9f9WvdeyB3t8c5t
g9C8Kts8/pwqXXz27ax8lzWJ9ymPvfCs6YveCTp7/EhKPiwDU0fHQ9kOS2+oC8eUWRUsOHqr3b6m
Zr3OkrHNHd9qPk47ZQYn5FW2MEKRuVJwvSzMwHxXVJbPlpbt6dOsM3jtpnE3nIloSGM3LAld2poz
6LHu/uC9JRzRBvJ46NM2cKPCG09JSOQtxfcbrvay8J1fB50rI1N9HkZRnZh8xERvZ2aTOJVfhSsZ
xvLcwlqGD57Vlr5jiFLGju/ZIV/YXX/eFLpcVTlvMvBdiPh24eizoOpW50OJ0GZ3/vi3P//7Qaf4
99Dm+4fT8eXf/8Lx3ttzz396F44pmNKsan7TJM237/p++vYUkH4TdRbibk9K/0H8+9OLz4LjZ6nA
Yyr4EBxzxIo/Do1nGcWTAHlqtwuPpTxCJMuwpQqncWJZ1bRjahseYxUcVu0+nEfAHkPgXXSMNXAM
53eisr07emgXGhMsasRCbJCkBLVXhRPx/pfQmCEyfxIZT0E3mAqFyJhaoMkRHD+PjBMSlRnpYnFv
I3Jr1JLmPDcS18zbcPwkRJPHG26UolplxVANfFHTXgS9a2jP/OpnJc8wcGkfW6cqEEOziJWRFSed
SpPqIhFpbgyYRnqRfxVxHfV6YUiZRMz1LYuTe6vXQ3OdBL2VbGxb5N4tS1khL30ZFjlzUhJWEIXn
okyvAmLWXbbwE1HGuaM7kabniKcLiOynKRnOaMqy6C+jajXaPIF0T/4AKueZjlAepVxhK4mazifE
op3nOrJIGjaBDOx7r9NZVJzUKU/4ScLbqrROxsqvw84dwxyHJiamF1Jv9fPHT0tRnj8fCxymrUUM
PB+23anp+pPsZYyYXSHBCe8iErM4dGvNBAscpahRRKuy7/yyXpRB7fPAMbgx5tm7jrOhoi7ho+zY
aS2DrIodrQtWkkssMS9w7edCYgg/lREBEGPY0qymHWo4w9GaydgHoUGDkhl30ihbky780fKtYpXY
vGamk5W1lF9iYXr1+ufPnWEzPZcrHKxGBU61t9n8uXkzaEsbzL7zB4w56bRmniDA4x7NEBBFYRNe
ZR5+vKF2gkDjLCnn549HnjzrtgWyHGe9KI7MEjb0HBpftKFh9gG7M6zEKpgrEBGJDQzJqNd6DK3k
MjSIJhcsLobmJq5ME3E02MoESvlfJcFqM4kiMjbMTnUW87kkgRV4STSY5R2XHUxuNRA5knglyq6p
+DK0PS6/lA1UUDiVxKKAL9ocWgQIbajNvPsFKiCen6tFUFCfWOw+LXIDbz0bDbUMzWiIM+/WU2Mm
ymNd5Kk3LA0vrdRwPNhljyHy8/6TmScDmaRMbFGZDBV7vHGa3nMF+GqMhMpr4yvWWFipcdLXwWQQ
aa8D/DxE00V85G6YVgPNnV5RBkWI0AyamzSX0eBmBimzG5UGaZktCqFLep22YVZ9/bmYkz/9zkRw
C5wxtgKaOI8JZ87BWma+pOk8uzSLsf/al3WJQWA2sQl8zL5jwnD6krXGTU7jYjKautPTW5j7zS/w
+ZuyQMtgjy/DTw7YnHG4tufKsgta1UMl9dcsEQZ8eATvNXZOO5j1IM6YJ+D3K7/BccVpJDJ41DJP
SyJObCMy2tgpAnjbyfMPAVpl4Zi0Z7yPc53+wq2QuYGhGoj1X3Q66W2iC6fdlU99X8+6LFfZyL5W
HpVGuozqKk+ad8VYh3nmdsVQQDjDSltc00OR6gEp4jgYN12ee+tKlUnku+k4msNZGhRZ7TmZMqVX
u40wjeRapsofUxc/ENDDJVIjGkh2ao4qwbfGodcVxS/MlDynouCpJI5IQ83GRPEARw1MDOjTDmFk
ZkWbtfkXS2gRCTfH3ngMRc9rlCpdMloGXLs3bL0n2AJcax7cSU48G5f6rmayWDUd+7UN8bkXxxlh
CEaEAu+BpY9/GxZxH1epF+j8S17Cioolq2KbX1ASsOGMVUgYC0d5bTJ+SoN+GCynCcquCFw4/E5e
+8XoGSdlCj7nU2k0lby0QzkFCD1v00Qdx42Y4NEVUxhCQ2uJ9jovo3j8NCYy7mLHTJJp0gqhfQCk
MwU2wGGIVcdPdtr3wI4hssYbqDW/the5qFi1klYzYRf3fogAo3h4vLJ9Y+gcW/cRvkIjeIDkoZFN
sUGdizTe9JXMinyl2pK0N5zpsT4vQcOUTpKkJU1dw/fS/sTnmFz/zOzM459asyUYZJbtI85oi0wj
RPm5b5h7TWjfAv8wEeCWxDmus6HBvCHzicqTLyNJKwT3PTUt0EOdjnSyZk3RwVH8/Ilzb4RjlbhJ
CeZtnImt/vbEqjSroEtZ9ycbm2kwdg2f3B+trBiTt2wLIb94ERsxCDva1JV/YcGxYJz+XIzpJM1n
XpHhh2uohbkC59NSjij5uVGMrG0KQ8n0U8qztGZOrRth3OsiKOCNgrjKyLL0LB2+ayvbh8fJA6H9
pW/XtNUOdl93IMdq6hdniWfLm56ViT04VUdke13bhhm6hRh7fYZBZII8MbkX5g73JJmMPTAxDnUb
ILpYe1FcT5bfYv/qFY6etPLBYXHJ+vb45z2e+zUbe1vM6ehK+nBCP3KC5z2OpRdkHbLHj22D7E4t
RVlSBLHtOI1bjiCLnwSk6zFs+1gxvPn1Q2RryHwa0qyJOurdeL2chjQtwjEtT0BGsclFFmNlklWR
tHkVHo9iiGF1XpdOMTUZ7BTWaZECZvTzLtGZZ7MRAdmYNuHVgCBY1pmrLliWjjrK6Ee7Dhhsq879
SYDaYM1kug92jLVUoGdWXtBPJg5fObmUMgfRsTECgjCe9GL6CEQ6fngkUZHFT8IumfRQDJ2Wl17R
464wYFMXBz+VIKYMq2Sr3C5bVoETyXJ09xddm0WZ6Bo2kWPpCkzFFDjYZ9a1uo+JlTR6+Mj8dvJU
dVlgaI3JGOrb2rRjCmq81sX4yaLZND+mhiYApJdp4g/LMZXgZ1aKGU33EVFqCXV0VsQw+lg7wptk
oaEwxHiX5JN3a+A2T0Kad3BrNSISPBBkp4m/kGMRqCL1OVSB8kFg1K4AbwyTCBSN8NdWP5MrnH63
5Vti+24bozytosxs1Ea4gOjKosJG2mn+LdQl3cjlIAvjQ5taGt5hG97SwO7b2EVmGfg7zmH7q1t7
nkhn09H0SI6lq9TEtISNrfPEy4zA6si8tz5UDcEIqQfsUguPMfdDPzzKuRYoahgatQYJAhsKT1ov
Q8gCpwctdWWf1O8sWdletPJqbsMZwCDb6xIryDADpAYMv+4zTFQ72MAyZ1Bln9gZbAVWNMHhg2uF
6o0oJHhTQ6Taa1OnGpKIOMbcFMt6ylN/rm0+/aDNU5+Izk+TAJwEDiVCFDTPbBAOVoZv9sOHIBhk
4jl1E7Pc9TrTiy4lHXk5LIuglGBJFaUqCpyyLMLi1Ewa1gvwoUFhnJV+avALLw0s5had7v1bM0zM
k84DFb6IrUwndzxKxvI61TLFr9eNJOmueEvMflzYUaZE7haIH6tm1XXCbi/LIvB67cgUxPo5M0ui
FhlKKcSN+ropPUf3djFGTpC1Je9dlGtaGEM7lt2QOL0BWjlaKUoafiOTeuC+a/ak6ZrjHLwv8RC/
eX69rgMLkZlrjUk3jkhrMRTzdR8PXuMUVR7JVavAuS1EavTjh05qGn5qeOJ7C8ZrStwB+akeHOnX
lVqoECS764vEP8F+xHpRaLMbzzyVmeYx6UhAV75R2YG5zGOd8o8DuM3Y+Ki02fcf+rpn9YVR1Zlx
jRnDau7Atcny42i1fqadXGsSVO9VPyYTqQ92Y4Wih51qR8Wa0cC1yrEq7K8kjezsLqC5nohoWQ/F
vWrqrjPdOOkqEp3UXlYIe4E8QCTy2EuNWF4qYhlxfNzKnFZJcB/YGauh5Z4wu+QXI9MthjRKblUe
vEfhtZbmMst4nlvrRnlhkJxnoo8Lfxm1ft2h1iQ8PwxXhuY6lNeiLku9lhEPfHuFsSIZ6PN2NDGt
J5UddsrxDS6LehF45RgN686vjCA87sIUs40bq47DwbZ52Ig/tNFIUa0xODoDjDpD2EIumxxRl3Lq
gdm9vEqoZeGt3n5ohCEKaw4OrON43KgrXnwdm0LR9jSSZe7TE9IbqLShhCnixjrus4ikiSN4O82L
pjBCdMdnApPKpvcG/FaBG4lACf9q6PIut95FnhF1ycqKmUHzddwMym6vZMQESgiFUhMnYZW1COJP
lu95xnjGeVJBU8ZQwGVfwGsXgTgzmFdayTkJi5Ak76KoQ6Vs2UVwBP5Sh1iLWrpwWZNIQ2skJl2a
fjCExcLM46i0F1ltGiL7g/o0w/PSKFHqY+PbReGWSL2hWWo3IWYQl8hg+hLIj5DFKQo1xfQ8qNB7
Nw9IxuQqCrpJYyypY7zpKqiNmyy1JpePQptvW67qao0BMGaIN45rVaa4L992NajFCPUVkYUX5pLK
w9OSgCDJzEg4wUNyjjL4Z5L0k54zriJwSUZjlIDCyGI74PdFgYSmWJVhiEjL7WwyWIUb2oFojKnO
1xTNpzrKmjCDvoxg1MdBM3LSX9iRNYmMkmaZjzcSIwtPYLhUfPWMfhpgsjQm5FHXxmeJSifVtC3B
rZhi7aKDDC1+5QJ93PWnLBkrvoJwC/CZ6HMtb2LBPcVc3ikQQKiyBgS62I0eb6wUvtKKjKlzXj08
KKPBqCndXYyrxCimv1gl4gtmhqVxs1O1sb39Ucnb+8AU0PjConkKAUhmBO3XOJR5WB6HGRvQ6YKO
+NFQx6fMD80bJOA+yh9iC5Qe2xpDDZl3U/rrjKjBEw6Jg3aQVyptNLTU0jTBLRSrFCAVaA6vRY3O
HKag108FxYeJ5ZvFV9SdJw3qHBYEv7btU0BD5GhurjPZkZOhsafs3NxCux0e0osT6EfyEC2Wwkqm
zvdyCDBOfVJOjwl4IPHhgIqTFXwcjZA39Sl6yib1bgfS2AwNpEQnp29BlbRCO6z3YRhdVR1Mom8V
aozdiD90wjS3loYpsjhajzhvFNV73wSJZC67sNGwaRX5E/NRdcA3bC1afCXSzzB8KoGIFZ0vWwS7
VxW47OkLaTu98da38ZZk5mQO6Sgm+bNGotD1EWXfxA9XKEbie4OCEZ+dxNVgkfqMbcdKGFWqto53
KldRW0IcFFVjfAlmAI2HR3kYY55vSTFK8yMit8huF3lh1FnompXv4eEiCvBTOYs6ycFtJiAMQNkA
pqBZW9qfzLnB/IrP4qGRkb2KESz2wylTVdLrk5prM03dBMXNtHW8ygdtSBRpcH9QFxXeEDSK5DIt
Gvx/SDvwdgJVMFBFBbj85LKNaw+kQFdGeDoJfN1+kpnXIwvwhnEa+52CK49WPSsoPIxdBkljL5MU
U2y67I3MU9Uay3DKsf/TRJ0W/sZPtI7jkx2dHNVJUEarJkiQ794OvMJOiZM8CqCOY/ZgM4W2Eyis
8rrYGz+xwNZd/bFgXdDJk3rb9V75FVTE8n6M0aPY7yqxlKNJ4OWwtmNSH+mxzKV0wVdNQ3zLn9pV
3EEDpKFTf+swpHgrMcBxfxGCfTScMBnBK2PReZwpB5TFINMLlpMSd8iBTDlsK5oK42pLsoxEJKW3
arKi9Oja94oR3zFuqTcPaTlYw0LwGBSlR2KkvmmK3Clz6wTEhDhLYznZU827ECS8H9s1XCWT3oA5
rxrgabDggMlJeU3IJqqANnYMLj5KMh/NcfoFevlnh/DMM047ryrL8FKxaCIpdYPp7sKKPSbr9xw0
1uAtey8yhmAlu1wkFeq2Bs59cyyQQPIL9xnKow4mQwXwR4OP6JXM0mnaSIU3DbeSlgSDb6vJqNZg
ollohqw97UaRetb7ePy/7H1bc6Q21+4vooqDON0C3e12t9tnx/YNZc9MAAkhIZCQ+PXfw3jevTN5
q5L93e9cJBlPu0FCWlrrOSz04j1C1zEDVVjlmCfviLdYX94iV8wAJf42hloOHoI/yssNpeo75KvI
rHMuFvme5K4dg09i+6S/JMkoXb0noZhm78+lC6itdzjRoj4uph74t1dmfZCqFyCSC5uffLDITVPW
sYta+7CkyG3G77npzBi+QXMFaOKgmDY8h8plndjLSnRIRKFxOlgU+5DHIKdM0zjXgcYq5zQPS4Mf
eqkp0gXMlK1+jeTrWY6SAiAu0Q/MbcP6GW763mzxL3fNFk2Q/W+bt5v49onhJ3oPicn2MzQQ8/AJ
17jtg3UEdILvULlv3EbX1xJbuUG2WF/W2QVyR7FRt12Z8+1vfi1Z5JSIRDkMefirLwh+C6deUyrr
VJQWQaj87E63abOIYvEHAPbErXUeHpdx2HZ5460bHDiBJ8J/CNKy+TiuPtY3+GM8YOCW252zDmK7
918XilWOI23EUvEevyq2oaNrygo6SE3u2VfAYl9A4wg7J1aD148bCDmpRBFS8YaPoi7aMdHeo+5i
iTHPC1g8c92FzZbGtcTiGqnpt9vSPzecJxjOkaKO9bbJZbjRjNWw2G1NpvUasq6IIZzgfNfSHrtx
/zUhwIG3oMfQYwffS6bAo6c2jPo0+xfg628FPbCcTXKIJjAIbknwX7ByO4NDAF4dPrZCJLjrtGks
dsMiEGZHj2w7qDcAXtrCdON27/9S3f1e222Xh6gRCryt9xyu/zf4XWkrvAUCwsdfoZECA8ZdoA7A
TvrnS/0NQMdu8qHJxLUAWeHfyVbW/4U8XDI2Qv0XDP9ZIz6zQpSjrAm5xWu+t9WdJ+32UHUHKcmj
IIrgkf0Kjv98L79DCJBaY/1keNNOloAOxzoPf7+X2kQh4FvaPOJdFghjXRxs+fg04VW8O0g0/32e
//uC8KkAONiUqQAX87/hiqxVftBzv34Y7YCDooGqcD6mjiHM/drZ/zzAYIPt/i+9s40Q2K0fpwFa
dUEV+3cg0/ZQTg1zjyLrK2Is7bqB9i6BAineWzJlZk9lvap7vUSOVlwPWzyPFEKDN60E59G/3NHv
Kx13hFJq66SLHgcx5O5/p8Vc7ntL6qLxof/aVAvyOuxxq1mNuN5lpsMjaIl22Jl5hMMBqYXXbjdC
ZTTqtTQjKvt9zCMR+4VFaHElQv2Ij2N/1MGlc1EYjeXyxWfJrzD7z4P4+2PEg8OLy330DAQkG+A1
NL+vG5y74xxaz1zaiW2Raf2ZCMkpHvS98zJN0Pz6/x3qglwY14t9PMjtn60DxO/XSy2yETQm1pdf
x55t2pEWvkBkFYWauuZ/Ba3FPiD/rXUbNgZcvuS/wkG01ECiTUcvX8cSkuTtaaSsx74YpnE7MP55
gFt8+csyxYIA/bT1TYAehQDR/BueubjVdmqN2VU6eIrFZcp5Gr0nChvmfxfq8NW4APo4QeNNUOmn
fw91vA65003SXH2lIiYGOoJ1FI4c//nnUf2SYvxlYMAKf75zBXAhuktlaMb2+5PzffAyaQelnYKK
sp12YWw3NYJGIxYt/pzWARx6CUEdsNW84PWKarGANnEO+AmnNSQ4TSmYBPJzDgmwB/+O13HTiCuH
3CAWl9p2LLCurENQTm/TOHKUQYqGZBh3vNdrOJe+8JOJV5mKAbWdIxuIKLnLv/g8lqAYiW7rgQej
vYHa3OSQzGiTdAEwEQqpxhUKjbTjVe9RiUfxK0FJPfxaW7CvtAIZeobDIvkZxr5KDbb4CN1Ly0OE
bpSGWxqwmBAy9yuB19T0lyHU+ABSrESnl2jqt2TO+8ptJMhR7HZfZsHaFWyaebBC3qvyoasSmfZU
F/+BPEYcm23xK5H5mUGBWVswv+uYbYd4OppoPKK2YEm4k5nAJTlDVWGufbAVXQPpMkfTmwPw/J72
zxHS3jy6JG7OiTzSxPc2MGAyCjir+6rD8sVN0VhBoQ3N9AMQmBQsQ0HbORN16WnRLD4vRjREisO7
HOLFdNk1Izb3+BS73KziCXzDxmghB4QN4SLmCSTCUyeBNjcVREiQE+xbNQYBLXmApPNPh9Jzyq7j
xC7hexBbN2cXwpda3g95Tlm4o8Pk+aiEETjsXMLoAC59NwiHZ1stNoT6sfA9IBOmRGoWxFnpiKuX
M8uneVoL0NFLh2o6h6i1tF3rTwfi9/PymficubaqCRLuoeDpwNXrAOTF00X2Rbn9ikUj+PAmOWcc
cZvuh7ZPQo0s+meeBeB7yxPdMG+HztfS6H9mg0PaM5RsCopsLQuj/IQHiGSNSHEbIWNhsTDP5E8I
4iJ7lEPu9XvexU1ctE2zPMaui2nluqU+dMREV50frUeurLkCkiEeUpWEpc3j9pJ2c+8DMzbqqcai
viJNDO07dl/7SZXsXxu/E5XNgxq1aB/NBxS7gJTCIT5l0n8XDNtxWGRyTpZOVinU+3i6vqf2NLVk
R0Wnb1faz/4OWfm8y5wf9VixCf/WSv0YBkSeFPGaEzfTvIsnQNDQvjRXRui8avMlu09lO4LXl933
bhrrqm9lUzgyDFVc5+N1toZ87+oBLPAgY4KvztxQEjqk+wVfecxQj30qK/QBuof6+5iz/sBs0K+F
y2m8b6kvHiUBNl/0gGimwotE87zYNfvovSFGKa/505KF3c4PZ/8arVbbrhCeF50JYLq9mif0eaNp
fQ/wsINeaY7y7wGoHtQzgQweTEjbbi/d4O0guJ0fJkMAOCAUVHAi6OtoUo4VMV+ysk7zus1eOxPm
7ggFgv42hYQGO6HljDKn460rDJwyP7I5Tnnl1Z665jnkCBUJZnpvTcRQJ3Fxiqc5GMs6a8WHTyd5
tnij1WlKgm2F1vHGoTZmubZIZ2/8lJkj0G/vumNRG1YZot/3YFmioVjXLIB5ALrCt0WOy4/R82wZ
dsH6MU1UhFAUSMgH13XCym172RdQTCldyXVh9jrRzdgUfiC7iwtSBGKUVKVZoj66hveyl9fKjmof
Sh2e4p7bAkjvS7y4b76u6wsJsH3MpOcK0KLfFQ2Et2kVOxHtSDoPF9kS9eakRU7mg95upkIzaCBY
mXZNLAtPR+QDzLQoorAfDgJAQRH6fL63wcDup9bNrGTz3DyPrRtflZU8LEarbVkHStKC4v7AuGbA
3LDxbLuWxGbLXR5ObV8Oq6EflMu1AMnDX/B+krGQ0gT3OUiEowxVVmrl19ekG8jHlCX2vFlsDGgH
onFRuIFq7Y2oSHUD+4MnuqIPWP6hPCQ1VYb8jBYxnca7ZEnYHoE+Scq8W9OrORDtHXQ60HYsrXoO
xSAPRtvgQKVJPlRUPy+ok59hcVqzwyiJK+jImx8OE3Jo51TrHdJA9zirPK4LRUYwtqyZC7815pjk
TB5G5KEBVNNT/pwPc/4ZWRk9UVWLT7Oa9YfGAq9MKsIbAmHBwcdJUY12nB+RX3pFvAzm7KmJva++
GA5RH9RQZgFOvrTOJzjLLCKST7sMeFDMkiu0Xa9LOQ30wGKtnqHtinD/JryGByja0ySa3oDLjXf5
0KqrwPX5I+dqPTUTHXc2RchFGcy7y0D8+VppstwNE0xHKsvIt4gZBIdwdOZCHMfmAaZ1G0SzPlmV
LsdusZEAbpMNhzrhpEJ5DIUlYI/8uHqqPtd1q+7XMGufM0Anb+OazU848JsrbLb0Zg28GRqmpNv3
eR2fwXAHUTnzvK+y1Q0R1rsa9mvjiTsGCP6usUKOJZQh/l4tdHyTsyYNiut1Pauc6BOEShCBe1w8
NdGac8RsbndRyrKrAJxfaeRKbjPTwMullffdq0No0M4uJmuXl45b5LpVqgFpZ2cWRyaddz6arPRz
0eeyPi+ebO6AsvQXj7jhpZ/VB36nAdDbBS8TRwZDdUovNqeQX8Yy6K5zIcN37dV6Kft28W8g9dHP
XWjMeGjDPiJl3gbpidRCZfvc50N+zdtMVuBxyVoY8N1Vlq88Leg656bgUT1chAe+/+S8McVcJ/4y
qzN8cyB6AquC5TiQkd9Glnj36ZB3skysasWuzaV6oE1nOBxVwrUn3jHRVZ4aYogQ6zrwDqmZpvXB
wSig28OWevhVPlrRC4ZZE/BoXTPU5KovgxSZSxlzXZsboCV0ggMuaJ6WdBWuFH6fnCHXq+GAC5Ai
nmYU4vNL3KH6U4gjSs5xgsSpGSArujJzkl7HofUH+rRGrg5N4ezo5/o6RLDzjxkBI3AYezeoqjVT
rB9zr2HwK4ZNn6tCeXXTs9KDA+Kxi6CaKcKW9PfCBd56WFBo0tJPx9A/w8BmhzJUwPFv0h7htIJA
bq0EkK1rGs5difets+vZc3ait73zknyNMP2Db3kFnIazTaUFwxu/nWdCs7lyCU36EAD7JLAfMtCb
pQ5cyHck0H17Zi3Y2YIPgHnLdbbjUETcgfhJNWVXQ0di2NRAFN6wDjBpRW1nr2BODLIqga8yBSQG
a9+RNUqCjtQxfFbhAvY7mcP54sW5TUtOawITEWERoDhgdi+B9NR3kyM1iZR04UGIOoh2jWlDHZZI
4VpPlODmIUVbirRNHpxHRIrETGeu60tE0hkfEL7X2e4bcIuAZruonl7jZgxsvmM8DdJ2J0Mr4vgm
8Eyin8Hl8vqKjhn5aIx5X9e2eW5a+d7kMqYFqgT+uEDasauzWh18nB2wUelEgf1K11MPU+dFRZ3e
m1blpRzlKosUKk1ZcB7zRzX0SaVU4goNPwfCq5n5t7mp130qerB4ja1vQDBmfhnYaRmrFWcNucun
NnpMoR9SVWcA9WA5YL0UkMMt3wMh2b0chynbTWnanCcxiEc9TnOz07Yx9RGgMbxPHrf5kQs6VuEw
9ns21vHjwPxgl8+tOLE69m5CZskplOAsRTOBu85RFVVhWKP9qU71YbVh2BdoY9Hzys/NOO1kkIgL
5IPLfJRqqYt8WnxbjqyhsKBOMNbkAa8hIYUeUh+nBIODe8sLHtdadd9r0N7jgYJeqxT25FKsjqkL
Dnmc/V3C+qqjSC9wC/UDDp1ur9M8KfUg2xfaNcE7gDe7h2YnPwg/5/tUpvTOo74qDU/aV3/gzz2F
EKxB3bZPw5q+iSWcBVxcQrxFfq2udRjVtqiVpVnZARu9rmWIQTc+AO7OmhK1bnRLUZVcmyXovrE2
St9Z3QSvLIiWswFxW8VyFMcIiPELsPeQbSHNyiKi/niT1HWEtBWxcVuD5BthWy3sBr4d2jacPoXJ
vG7XJ/BzFsCSRXIc4qET5aQ6O4NqWgWwwnShQRn1CCNF4nU0vunlFH62MLyyIuxxDwXt0zYrGb63
BPqFNdE6CZdnosO0mlvoOBVSLdZccynmPySKtrZkMor8d5y7iypyL1vMlTezpJol9a66MQ6fN9nA
PlgN00XnPHkbx5Z+apNJnA4oPPdC1xBDiTqOzmDu1Ek6aEoK1SCjOdtJy08WzrYrJ6CMpuhMb7/N
s8NewZ5EmaYlQMzvBqQV7LjUmN1ATXQNjLqBYqqDwe1qU43+QONiU+952s4n4lC+FR6ykbnq69GL
d97IIfn1YZt8mae+f0ulsSWboglOQW/0L3pJg0eQa1kOURBSuCKZl7Y/LMiprhH8hmVnx7alyORy
ZJ4QcXjiErVL4JW63oR4jvux3ClpYDCAIAWLqCQth+2VmX1jEjAp8H5RhhxN7bYq1pS1G7sQKXUE
i+rrMOmB3YYiWKYKRUUNyyAWr1hlqQLd9O7g+SEdyG0Cj2JWsGDsoo8eqlFvKI2XWVrvwZcx69+w
ViQiL1FsWyILvbZ80mWK8zZ2VQv6ClZdDTE3cdVgXM3ZyWV1GPnlpFF/ybveAByKCguVd673Ssux
e20aRkRTLdgqYFFgxokGVRg7imTeN0jVhqOGI5L/OY2TNfGuhfyJD7t4BNX2COMzqJeDhE5qHirl
iOfTO6olw3OAW3HqNIWQGRSAgcodw//BvTz1MY8THVyVy9bGrzFIpvbxC6v15MY3zH2+IaNhUFt5
Qg+cjbmHXGCjQbAP1/R7Q2rfJgfIqlfstzGY8u5NS9hI22LIgHN5KGxruiQ4IRCO5xfdAk/IzjPy
SXvxae47Uupm0iM7rCC38LRw4lFBP6NMD4ZXcT9rN5wijeGtRScgspjg/5siXj9Gcyy7ZJdAp9pF
177WoxOQIXUzUhyUDs24lzKjiMfeLCoGEdJNCC0XMneZI2K6vEMOlZFDN6fcOQkQFpbRsSuhqNL9
QnbNYEnX7+QCwU0O6GAQ2XlF5pftYOpOapBgps6lLgIy5mSXujUiB9B+/EVmun/2IK6ZYbzHKz8K
orF3dhCb8O/+wJBkQfwOA+5OJFPeVkZBpmKLNRzBPa6Jdj9F9td515g7YKXmCjBwdxZ+HZUsTPQN
DZzjOxlxaLVMDh5Yev0jze2SHkdkcGkRDdKRwg4LGw5q9iFitJlcBnhzDPsuV79mCK2E10WCc1RX
c7S6h6nzFov8wOt3SEBRINZUxvFBJWTmVc0z++mttXWyCJplDB4y1rG4WtBT/JvywV8XEzWoDIbV
MyhGFA3arVGAmq50GzPzvfHsBrggoQ6HcmVts4dNy9TenusggzYnHPOhrH0ixI44f7oKJpG+9aYn
wVSmddiIEnhiF6NATd104Vni6wqdK/T8CuUDVBOFkhDZlZB0jAb5URBCVgRs69Kg8OYFGZGG31jw
bbZYIpbuUpb0114zCSjZdQxvBaR1kkO5ETo9VdkQ52CkvLk9wLaAB5PaxisiSOuuRtnDe6uBl32u
0CtgbdT5vfZ8gXGucp8E0t45POyK5HWW7yikFT88aJeAHVLZnD2E4ekdteXS3qeUqy3pisLuChlM
cq1IGnefCJGRO0SG0AexRPUNVJLN90YFmPlsWS3UajW8qGxdO1vIzl+eMxvru0X1LYYAFxvI4ZQL
RNOUw6vA4vwhAHqYVjmF7zgAZtFVC6QxfywRgY0wZhO5GgiFn3hR8eNYN2I/h4P/mqgpKPIUMsRW
9SsE+tPqCjiO3AWWyrCrQj0ZeLr6Afr4vDO5OTaJgjhtGlaoQZt6sbjdvN+UESiGSzmkLtyDIALN
6kfwFVaNiQxCrwe7Q1fMaM6gi6iZRiQFg5tuIi31uQkDk1V+3Mh0Dx2EfFpsOkN0PA8YJcQA6TtR
bdYUHPn37ehtCe+E3iNDgZTadUUCGzvUKGzs2goHOoXwCmjJ3coBABToayGTHTPQ11WRz7vdOlr8
ThNDTQfVCJeVieSfy9QOu7CeLMzqsXtLES3Myc6DklU/muxhitWscbk4HlEPdACBOHzWUV+Hp6zt
WQqVUO14oYI6P3leG366vmPX1pPTHaR6tIQELPyAKUYPoBnS3JVdPFFVpgvpXKUXR6eiV9lc73Tb
ZT3ir4r6Ew1CF+/nZIlfvLqV9gLgikXAAgR3RS958NblEDwUHDqMi4DAxN+lS+xQE+QhTA1j7cd8
xwPaPrHYqqXEuYmsDul51UZqzLZ5S26XaAEKHYWivmQ9j17R5SRoCqP7t2ji4lXNQhTo+QXoEYJK
6KQagyXfq7cG7vkGuZX1Sg+Zx43ScPdMgF3eh0Z7RwWDf1+pjqW3s57F9RyjdQEKcnYGLIBmKLWf
vQAw7lIsgyb5lOEa7SzxpwejXHhkeAtDWFKTLVu25nMoZwYgPCkIzKspaoekWnMPiRPvcnsY4tD0
DzDLdpUCtlUpLHVSjlGsd0hfgtPgRAtp4BK8trWzr3k9o6/JpH04J2O241lf/wlVsV+RmMzPGdL9
Q0Dq4FNAgP7q41fiwrOYOCj+X2G5yW4sOP6DNDN2XaY/oE+e76T2XV1ks/AD7IP1Lm88howmIPyA
80ANKDOmqMpSaFPw2+dlDNUfcK4HVWZRqIzotrMWtg3Ei5f15JG2EeElAah/lHIIwIRBaMmi6JvT
AP/VjknAQeoTBxTjpgIFDhPTKwpaweWDIhMagtzOtB0R5Se8vwDSJDXC/gyNgHWUj6AawDeKW+Kg
pHGHJYRVI6wi4du5Pfq65XQ9Qsft5ue6s0v8LR6IYFdUZHwmZU2UP3tVZmKyKAQvBjELKC3IIyh6
eCR+Bd1dsCJtzHzXlYolyrdHNK8BiFkkoY33hAxL9p4Mw4ygMkrW2x5xLG79uEKeB5lC5bmkaaBn
IZBYQY2MNB6iKgcrNDYNVOwEnXZMK8UPf/RcOlXgM6HT26GrjWMtCMuuYRALyQbdRMISa3AEC9LQ
ZvXHexNlM0qYLrKJUi8iW9BFowIPm6Hug2Oos/RCqZi0qKYFLx8Kdr6M9DR+anQGCVyBb5GdKxdB
kJIVKzrijOaqhkuS5iUA620kJGn8vD+0jTXp+If2mjWMi67OGP4OUvg0sSdvnlAvn6ib6j4prZ9n
qdn/Czv3uz8E3B/80zmssuA4odKD7uF3bm7wUXNQK/NvPoWJ5BfpHSYsBvukIt5A7LlkZuClz4kK
0ZFD9fAhFT1olKmco8Gmz/Qnz/XP9/U7uYzbSkHTw62KrlXgDkEV/X5bXezgTGq69DsTcrM28S/d
B2d5j4XoCbBl/8JT/k7Jb1eEixuzsVmHwfhunQL+KskAZpjNPuwSP/jXFc2XqCaKBwVmfkpboqGB
M7714PjoKLjKr0fx/5s5/Eunsyj+abj9P1KArZfEb53OXjrVdH95X8vWAeLXL/3q5ZDidZ6Q0URQ
k4Bf3loz/KeXg5eh2zoW0/Zg4XxGLoGV9KuZAxre4WXgJMDKx1qDMgQqHZDJW6uzKMEbKBJEnnTz
uG6WsP9NPwd038fi+QsDTtDAJ920NfAS4vXjfva3xYWmLkII1wRXGcirHpZekZVIkeNyHdwIpBkH
2lC/uyGLUR+iJcyzr2VTgsMXcFU1+hKJpCtyZaJ9nNYwZag0zu5a14BaS4b+SQxuqFFyZMexnp+Q
Q1swnHr88CPJFI46TPDzpLzhJZwTeyfBnPYFiGj1Pa4HcRJtk58JGu58DP7Yr6Aep/gjkgk+BEN5
/jLDzvaD2dQ+s0hw+yNH882UXncTWS6tSHeKT2XWWHryKZPZIYHd5wmZJFpSAf7W5KLhAAmqsBXe
k0diORcrrChgomlTpPCYFRPvRlIhCthLAHdQtYza+4QXhZvTNJsM0wKDPCwIS3OmMtClZglSQj+M
BBC9ZYn3wegT6HTZJ+HrcGrAUhZxtpIqVoS9KjqhGg5qUnmw9pR9HS0vYUgd3DVQOh1ho+kO6EEk
7+CK9+FtqFty9CEKfANO0VV6svYZhHBbsY726BK2mjF9gYMO7bQQoj308lFrC+86rf1xX+dN38Ek
Q+bwFhDBOu49iGeekECRDw1N/wpL1CLfSEOyM9yfwRPIq22WWYC5aEUePOVoxxAWLlyCp6abwdL2
MsbXz1Hvm0KhGddlgiEMkAIc11MRyaHnuyw2QVhkbY4o7alxYPtl0OIUqD6Myp//i4YieK61TFRS
jBpHZ+lajt+B7JKlZzlAARsC3OdlPPP6hRIUcmWsE1TkhnggsdpmDarGxvlLhp58uoRjO38JtDcj
ccmMACykSPAERTCGwbWBLSUVej3YOY+OUTvHH9LicD2QOVNok2en9ZQPDtdHWiNOYROwtUQjAAwI
r4TB94wQu51mtvbttZc53MASjLbZpQ3F7HJTy7d+4ahUm9owgAHQaVJkR2mPbjsphIMXgGgLxItw
5zXHeeuZUjSCzt9xYHtlx1b8mUCM0WHGR9UfekrnsRTeYCYD0A7AM2oaAMqFTbbBZ+tMV9ThDDOo
FoufrND+HAn4paO1LR7LOs3yLUEmWxJPYhC1Dv27rDPJ+ecVAbWj84PxkugIRglrE62VML90aeqX
RbE5K9ELoEkrssBoelDIBD985FtZScAwnRJfybcxBLgHIaJVVw1ARXLfULhTWTS24tihSeG0q4FM
wU0Wdvj+JuoxLLcxR2g/kfxBZuq8l593CVW4bq56BwKzjIIYNxvLBKvMCyO0IFH9gJMdqBxqJshe
QGlyM66P88IE24N+wSOFVXSbE0ihpsvscnHKk0mcnBL4cw4+khZI+0E5eZC1ouudhwWR87E7pEuP
CJXSUV0R7gduj2Yy/Z/rCvdWQROYUVGmh71AreVl/CC0WcQJLV6sLlvJbGlTNi/VnIfr1YTmKQ/+
ktk7Q518i7DSIuh7ABlgnULDU+D9gvI8Z7oUMobhOEY/FlNM4ZTvNB+aqHRqSi+Jn9Ynmrv8BQ8z
aSsoI4MHChwIMgEYuN5moidIZ2hoHw1W8YEuGd+vEHiXvmnie93N0zfqRUFU9Dh0Xvq8t48ZWiGU
aaiwsEO1KAwGE3BOfOJhdBwKq2IV8YCsCYU5oOgcIjIoahqzXkGlkV4tsBt+gyAa8rIAqBLYcNgo
ERwmRo5NQ8kxGrb5dbat4RVOEUFAghtckC+3MB+QHYwXITxTc7SAIa0hXuIKCp4I5omD6LO2LRVO
jPshkMMDWk0mgH5YT9FFk7Uh3HVrukeZ5H6QlEfXtZq7K9RUwfc+TmH0b7RN9z5C4HlUSfcjGu3y
pOPYHSUfOIw9fV2KzntW1FMvbUigjB8ZsPs+z7oDKDDAbdaDcwvoE35mh72fcbcb0B4R3csahh2w
9NMpi0HSFIamwKn4WkdvjtHpBAIPzib0OA2OelXsBn6buIoXADwoUuYwKbt6Tc9ghy5QRvMfcZy3
kM7Ddwxzoxvd9QCc69Iv3kPAPfSVRMNPEFUsM1Nw7pGsj/cridqj8fPDbBLYBQFBVNPI5M2iYShk
nq7vYJxENEFnBViCpX6A0uI1apag2bxbawOmvovOkg1++FyjWnoBcK0egRXetbEZH2BNQs+bZgoe
oCdMH4cUxWCv7ZzdjtBKXKEbjdyMav5rEy4W/Gv2tDZh8ocGbQ5xA1qeHMC/A1LGc+vllVEbBxYt
V0jZealleDdBLwTvJ8z3ux62+fMi1r509Tj7EEMAOrMhAN0euBvQuEih1xqqUbnrIWX34SVsl3cI
5TmoVIJeA3ufa82hq+t7XXoBAewXjaLMrD8/hfCdvXVoVDHhKIz8W02JLrjvyaNJIqzqJaLvFsf7
Cd009WUO/fcN5bmRwIjQb3SxMinToZ7PU7LSypA8fHQ5+oc6S4N7KIzmPw0E6+8ub8T4YWe/N/dd
ourmNKPp3hHc6gBqTr2G0N7ft/ClwrX5P+ydx3bcSrp0nwh3wZspTDl6I1LUBIuURHifSCTw9HcX
df4+krpbvfof39nplsRiVQGJzPgidlRpyFZQXUrBnL7mQCA9lynRZGk34yjcZCLutSIONt/xcqnL
YSsYAXKwuEMMly9gMNI4a3J8gH3g3Kh5YeZWtXkzkGj0+ms4j9WVng5mG+ezrt3ZFVYcz56ZRDS1
F0rbVad+atovxcxh1+n6T+nc66dKH5+AAkgs9FynU6m/GGZ2JKs4XWro/p+XJbMa7rkVrEg6GajG
eX4xZXZ2Y2HNu5q98eDPiwgrz8RtpIOYDb2uV/blkgubd+gbEcqWVceohlhokN2vXZtLRS/yS2xG
3cGsjee0tBFLaheVyezsqF1EFbuqrmMDMwtrYW8nuXKJlFpBusWZDSWwJVZg7ALb0lVomr1152e2
e0uQSzx0oz3zoG8lh11MflG1qZ3mCXmFH4FM85x9cvUB7QQiZGzgLIlQ65xdIJrmAYQk7MaS7cfO
JNsYI2GUTCE5RDEGcR3mNlOe3zYQdnaVpa+P+jjKC8yF+rM28g8lQT2IZZ48FIpmvhgzxp0ldAYa
LSODWJh4y6xmG+5zp6lltLbTksxdW+QQBTvjNNvlDMYSqWFM3aMvSv+yq7L1kz7VKa6IZn7K5/xz
mTYpzirDZ0OhZPZJ9mehd1KCJ+5kndwe5IjSMzO0g9zfubPL9yBGphfMh3WAtb7HLHmHouBwJzS4
j3rlDEwkZ56OdR4grnlNve8X23/qA9647NX4kJadt4OymZYJj8Pl4JdTEQ91wGgxw/xHCOM+T4Ef
hmOZ2/G2ZtNFZ682JpR8PZtd7G63mKayAEoE6sprFDNFj/XmWznM7rvPFDMBSuhshzwAMNqTbz0E
Y5Am9Xlr1ZMIDmu5DiG5z6aL6qZ0k0IbyMhgeI782Z+vFszWcbrWAC3lIImle+ZFVTbyepv83vrE
8626EghtuYyaQDW3pSgsUL5Odz/jQ3Hv60CztsghoBNKUbItaBf7rTJMHeQCkg43kM5esHKN6ibj
IZsxdLxsq2lK1rkKVFTCB7ib2AacAZ49K+9qZZ+9RrZdvFkooGgpL9lsdPdbukBJbrJ8N1TzeulM
jnM9tPnApHQYNKjHDgJsV4sLZQzr3m8LdWs4YnrMl+aEffii9zcVE3UebjAaT19Bg+h7hKnxZEgn
3Y+Z/8RGbdl504hBarTvSrky9XdkVeHgUg2U3Yn8mbEr8Mqt4WLjMSNZ2XYlCrS73RMa7N9UBXGC
y8cEiNK3JDatFgNpa6XbZYX3p/m6SjUB5l23G6K6Y5EgHjnzmy/6R1BqbeVBgZ6Bp+0bjcXtSORy
PzDcvu+M+rln2JxftPXgpZdWq7+KJeivFJHOsPC5Fo7VUqR8z4C/Er8qc+8+MHHZPxcN/zUu4QgP
7Ja86rBzCibCRPydfnnecruLyD/4mXebmf1wy9PviAW50ZbDn3We3z3vAe4D1+bQ7hP84Zz+m85T
sVlK3YlRibOej05OUbJNxNbEzv3PL3T+QT+fwD9eiAQBTwRAKObvHnSfmZU21LxQndfOK+dUUk6i
Hdir8TVg5iM6zc65U+xHNxbcl//21X389qReCP5QXfU7XwriouExNSJ2Vvbmo7ssfkyKfWUrUY+H
Tmm8qis89oPa0rCD//OLG79qfA6gdwovTJ24jeHRm/X7e19KR0u7dOwOE45NjMZLNtvkGgfzsS0n
TlCEH3jz0l67C5GBsGZW186cAdrMq8+0JePxz7/QWVP89buw6FYLDNBGtmGDu+TPf0o/ZcEyr2bG
YcYbR/vI5Cm4xJVlPm6ItN+C0Sj2f34951c18fwB2JbhO8AaPd1mf4g89PMLMgZbcZ9M3QEDd8CY
mfPaxNP4tdJEk8dmN3/NaxTB60z6s3XE7INMHpFzy5ur0ilrHnes5ok7tPZ404zSuG40d8PlahrB
k8wFvL6q40qyN5BUxzP+5pue6VaAimOL7cF0NVwHg6qAAc0zZ4u+dF47Ry7iYQLbP+02gpPLdLaD
WPaXjUNkhb1XcUrPcGxwwMs4gFY8Jh7Jg5BVhcf1jXWiffc32T5YQcYxDusEf59WtP4FoVapy4wD
sXZ+YOqcqg0tvdu0aZ52WM3Hae9n3XhYz4rujd3hCdqPRC4YARh+9/IhgDTuYPyIvP2fvPmf5E3L
sLke/728+Us904e2+eNf/KVtBha1HAGsOyNAyPSYWvxD2zR0938YBfNIQvEMzsLn39qm+z8I+/wR
Ch2IHsqh/qFtmg5l1OieLEXnLuQA8O3/I/Xe/rhL/1TjYEBz/PV2NshrsqzCwkFK5Qo1z2HHn25n
hjyaHLpOJxHLrEpq7D2nev36Ma/CUzskuQZmXDVdde8t/tU09fKzK8vhoe8IwerjdJpXjJgDbryr
j0nWSuI63cuuzG9JhWuvs+cBcHE7fTjYfurloeOY2XQLDX617my7qMwm1FpyzEfc2L55HdgYlT9h
VjOxt2jV1ln7vhJ9f+X3o+7hxJQMzVVYBVj5EA7TqrR3G5xu7DX9ArDnE6gh4aiQvEdtnPJAuVjI
zTQQiZfr9rTLa9vsT8LOCoyXJeci/ZydWtcgKZiIGSevW80nmz3bUHHkNzoC9TaS7B6aIkD/ucCs
nYIeKLzyMV01bZYhnk9JoKZzulcegHBT3RJFaDMnNQ0JrlldupE/QVZ/YERY9hjFanvaExplpkzq
Y4pmN8gv0hKZiKm0x5oidcD25DfL1Y/9rjxQFdG/qLYQDfN5SxxKzBfJovvOy8qADqZ7lh+KqXjI
ahxroZpLoBltdyjN5YmEBwKIWMrQAMx4qJYMIRP/ef6MRXPJklUWR89XV4RUL/Jlnp+nrGmjuT7P
s1Weha0MeLpk7lehUnYc8/JC5nuKsHfAB7SYrFdPSgpgXYFRUoVgv2UFLQtWWs0Pmz9PIf6RZs8T
40mzOJFzNlv2jGO8nW+2e5Km93IrnrDAvtNSLS62qQPdUmXXWz5gTp3FS9dMp0Z27aGCThl7hRWr
jUzAtPbuRd8DLCNuf4s5m8O+WT316Fsxm7IOp6n87hate9W4W3q7BJ0bTueDSzBzJpssTqBsVfe2
tI1QbfLGhNMAJ4Xpb0aQJrIXmV/iyhivfLGYicf2B/YEvJ9WbU7IuC+PsOr6b8Vsyn0jMXn41Jic
FJz2pB8c7T4723XaMvueWml342jiwRGFeoAnUO/1vinOCNLi0FauS0ZYd0OrWxnZtc68E+y1jqwL
+W6kCWUHoYTzaa4Fe+ku3ylDaKA54X1KWTvCKgMRAye+eOss9nzSQc7JMrQVLOBT3HWcVadWrJGz
aZyYdFknhjYhAJrq0XBaiAZ19aTV6XHbkHaaqQffKrRnh8YNEH2qPOWDAyugt4t34vnjl3nzotIQ
VCUsNsK/HKAnEHJl0o938cJ1BXf8jGwQW/amvXfCxXYvoWVTWOH5ehaPpdxoUmmUdjArfb5fDbl4
D7Vd9beublIAM2BUve59091ZXYEni36PKTKwhj8SSBKR0A0EG06l5qmdsxEd3AJpE3NhVVuYLuLr
XA+oiamUtwD9jEhKLosskLUR+kqt38he6HqSefZ6ojWhPZhiWReUIy4t8NurezbT8ttCt5wW8Q4V
bsE+Qk5t56p5zt/xbgTca0swIEHrQ79cm74zvUxMyKV5ZrxsO0M2+kXeBg1oJ7+P8kHjbE8gJByq
hZB0iasOVee1JAmHSTrTErIBuGT6jV1bP1gJU4x6jzOzQBvZPiu4W0+Q6dV1XWqv3FLPJoa6sK1p
J2kGgc98sK+J2VQxw4LyotVw+U4+nmWzL54ajBlIS71TXJnjinDQzJsVg8E0bocm/TRgoAVzxnb3
srfr7mQEYofXSF6ih/X32Cm0h8qevFezcYo4q4IhwmUz4jfMcm5jUnmU33QtTOR61XHfrl2C2RMP
kBDiuka6AuVQtLtO09f9eL5rK9iQdw363C5FCcdRWud7r5a3dW4XSbFOCKh6bgIUAuY8+Jsfrhyg
7xZrfWEa4hxsqBVfR3O6I7SWLyHuGDx0vvjsYnQIC2TtxLTk0a6xvlcznUXQLHrxnnY2ETdNaBfr
7OQ7X85G3IJ0SPpOFeGa+dkupRgFj9F6XRDrv9k0XV6tRVByZJ29mPYe6lBIVGGmMedE2Ga2zwMs
Z2Qv/SgoyXHiyNmvWjayBourYGbVIn+wwo8DoKRDwjuKCiODu4xOmBnL/UwgLqyYwySdTVSG9xYc
BqX2sLKCI3ZKlFhD6TjYA86VJB4TXbMA6xqaFvdTNcRl08GtC3xzegyKkuYMv1rjwa6DeBLDMdAQ
LEatf1eD9wnLTZds7NZ3+tQX0bKidmg2LQt5q/IdSqE6adXwTVbbVS3S+cJAYgq3Bd9TbXrtjcnO
5BKuTpe0+lrulkLox41iqYPmeHC/es6o2DjQG7KKeJnPe56rEsEbqfzGGVx8/PQ7tL5n4GkVX0wY
Lhfg6JlzMkINGeOtYb+WxiXXwLSfCjuPlqp6n9062Kl++8JB5myJC1jLytVJr9LOSE3UZZZ+fPJv
GKGWiJDneJvSQhXl0piukWgkD3dQ1K6evXSG844U9N0WRb2rHTYMUtnPDZkU+iSm4an2+VHbaI9I
YEq8k1TChjSVFeYg0rDetOS3gCvKu8Ds+qPum9slXCA+Bq/6MjepHrOYkmHrCvnsrx0PDGE9oFVh
KM7opSqVz7ruFvWb2WJvasy1O4KBhTwmPcJXAP13U7k1l6ZhLglMLDuS1vo2YUFisOt64cIwkC6t
qkr0YPCfJt3cbitrgsHXbhxPw9ybiaEsVc+vL0VVvnDbV+IKmr//OHgO/xY57mGcCSPUaom0Osju
5qlebh1QES9e6T44rotTnhqfM1zmYDG1tiKVl33iTCkfdF7k9qfAqZYIlt0IiNNP7C0lkTpQzsE3
LZeVgDLmtMKVQPSyzvzmtKp14pXvOTR7o7uRxiYO+qa8g6cc/8tSTfrLrKuvoBrEzaZbWplImctD
2QvrxmlcmRgb4RpW1h7tzslXpgYyOPNOgDz0enM/YDe5Xxhd6RGrpsYWw+yJpNhT/T6NFnVh3Kjo
fJun6x268eju+95wuGVaV3B0n4KN4bPJY37NrAf8PecxrH4JQ6D8PLmB/tZmw6leciTVkpl6NGTW
t9qdSG24hfnVyErGQxvE3wpG0KyO/dJhki8qumJiRWHQV50en7jv5ukB++pwJFbjXUmKvvZB695u
bnuRdp7wYqLznTqQK6JoSbrS+5ZmXhPl5uTdBMIpnh0sX1cGTJgY6FydODSnAR/rNyx2KJFJJ6zu
frTssSCuw9ROVeThQj3tnNATiLnxNvq4e1Gk1pvWL+o9BDJInd4idgaEjQRGybQXo6vtORqnDdHC
unhmNaueecTNn+tF6Q9VKeiwKr3iqDsLO950cE9DK5kDFRrmesgbS/2UmUW5XoAQbMJgy8dToJ0H
gLm+VElf1MGJMbCMcoJwVajsto9dmcHT06fxTmxKPOv+BvyxJwzhT11w0THFvbEz0pP0MGAq8CZG
vjHR+rhqzhN0dlfbE2o2gRqOD9PymBmssOi+NjHkLegtN7TrfpVJUXI/XEBwQSDyGZ9+Ag6/uZ+z
Siu2WPr02oSwLQJuxFGJcB1dJtN2ZbvXEBvzF+ktrsZmZX6osXYYMV5R7apuVfGSNk67G1OfqFyz
qfqI7V6PS0wQOMHtSvOxQSzNs56q9E7yVw+qYXkdm+BhadgbT+0wv7UN8qeWe+XOFVt2gffcZTMv
BxHilWgejZwSKkv3zD3DyuoSe9qwWxuB0TUb6qjXtppx70hB1mK0y11tk06KnS0luS+LKpGlMV82
7TaHNlGHw4y/+ZY5QLre+145djfgNpQTB/hgKedD9HZNNguMnQJG1WQImBlM39huFj6zgsobFvuh
E5lLDpwNXud7uL7LIG+CcClXSeqKWGDkTuSfs2FqKFAyKtZR5deKrZNrHUTuOs+mXzRzvC14fQ8U
jPTGGwJbGutamWaXhQQCFHIJj2Vi+tkSE7mXfVRp3sLqQ2KeuZDWH+YpMO6JsnIWMGjR24j8xVKs
GuLv2B8hvJTxLKziEk2mgCAxe+/N2NlffzjyMc6Icq+a/nGqQHi+GEzJosYOlivB/Rj6EwPs2MU5
+b3z++zgzg1bcENQlzVQd/C04YxLCpfVOYEsV+0YQm+vOhvri4XMT1jj5+y8Xt93/NjTh9O/R5+j
CM1u7hdGuqetp8TEbOw+dnLDwmYP4T/JoEGEH8Z/fahor6qo1BvHsru2yVvGMKDtTxO7yEQoFeAv
MkrkZOO8OR9WhoGjSObaO2q0gMXE3OW9yIpgNwJieHVsZR+aimxkWrEy1R0UW6/o8n2RMRMdO8e/
tIrGPTt58+UNgV/ua9Mm4ZkHJBjGG8lvEn5EC3rTXA+DUQ9spYhCozH7KjQCe0m4bghgBMpJhrXi
fMNFCUyuLPJkwaufBDWPcUh51ZeJPX3YBV5z0IrUghrGk6Rd3Jb6sVpMETaNFQiAZe2gETfUB3ja
zUdkgZTJYVZVfaUq6pacrLVGduAEGOo1z7/j77av0hTeadwPxH47jXt3YuGfke1XpOFoG3HU4MqQ
PHSW9S4XenAtVUbFYVu4h8otnMRkzhqiJnanQjdufR9I4DRNijqLPnudvLaEC3eOMPXG4F9X2gDL
sdGrxKhTm/RXYL1k8BVCazkrdk2RNy9Yv18GksHMZv297cDjCrtefoN2OB38Qt+O0DJqPr95LkLp
YC5XbcaMt7JQH7zMjd2tfsX5lp9rQ0gatupz73OIyPx43YZvbVl//ghi1Oasd8ks2qoLlWUlJDxN
4HFBeioLHF/4s1MGKbrLKHc19EhrVVknI2ajGQ2Y7ky3bLlaJm9v6JVHhNUuLmvCSbfoD8TbZzrQ
/ET2uryeBPvtUpeEyM/yj/Kn/sg0pk62BbNDVvr696XliFaKUh4aW4CK0wbGssJDEejHryJX4uRR
XhhC8fZOePZiIjr90e9dwq2mVp1MRkF3H5GRrBjeOK+xFVtb/PH2VjZH+huhX2dyWp+lSCFdMEay
yAY9sZV6ZM5Fid8ovIvctZZoUBsbxy4/pss2TGE+ayPRrPlLYAxXi7FaIXPcJ2h7pMekbe+wUPnR
gmn1OVdGE9Kb1sbI7zIy59R5BJdFm9hWmRjJ80uqDdB6venAkPNhdI13rK7s/8gWh23Wt1DOzBcr
N2gRkK39bYKCGOvZaMW91jwpCPXvfU+AapcBoxIhqgebb+Iq+Jbd5t5fBZb6LqMpT/R++kVSWUKG
S0o65IJ1uQeeQkFq7acpshNg450z2WvB5r8xOOMoh94HK7invpUy0N5yOpe3l3pMpUZQttwJTeLq
1XgigxQu+KQVR5005qvqvauqdPob6dpsrI1K60JzqwojBLBRt4mEJjgls5731yZMwCP/wR9Vrf8O
dvfeLulDrPwiPwW9Xp1Wh4cr0cyvadXPw77CB58olypOjxgMGS91gvZHplo3nkYeSVFtCCJ15lkL
7NssWoMZO7LhyvM9wS6vMJy96bAT/pHvIW0uF7zo88GTw5fM306KC5762F4nz6xdkYFgr1M7A2h+
79QbUuz+jgGRclLhgHYeMZMcInamJn724XLM5B2R+m96U3DF4/dPcLPcDXYPR69ZPSLvQFv+Dgl5
W6PdLKb9XBg2TpZU6+MF/0yU1Va7z/U+S4quMQ6q5HA2OvN0bEWmo1xgndEr59vfQaIyXYoo79Yv
VYbt2oTiDEyZ+WkprLcU+9/D4jvnEf+6jNFHvsiZPPnA2meGrusQHtGH+TQOiFHwPTEewB8nQ6Kh
swDwTEYdPCZT2Stb1FOUElkjSAXGcsZyZ5wj/3penQaej0awdbuqWPvXySCV61Bj08SVtm1fKxMG
eWSslfZ6hpbfeHpNNyYPvDHEF6sOzB7HS6/iiOQFfpnHqshOo2ZnCWn09Y19FrdW1jevFJb6Nx8Z
p03k81etcN9/5JyCXJtOAzL03abASzgFOMno76yTiSliux6V3/XhT1mnQFCIu22Bu/sReHIrYli9
WbRjVGyk+4rezDkvpNo1vFxH/og+Fal8XDPn09/pp2xYxYH7YE0+IlBL4D8tvssKn7fmQwbwJCLu
feMbU/raqHNxT5P6wAnOmaiaQ7p2sZhsai4/glGDkDAP7ECo3Uc6aqTQdj7ZLesPM0C9L/f/FJSq
qCoIWw43bO8WXG04T7vxaezt4WIYfF9iZPQCUIHgMPdrX6YASErjxaUO07peCkd/JGFtuABI5u15
rkT9b6JVHlfPEOn9IvawLYvLre/7MeaBBTZ8nDN2TCvGFMMUjeAxf94Jscq8/JS5orFXHHrANOHP
watMw5rBTFY9OHMvEJ/0qndDjmF0xZga3jlzyr45OZGJuM3STMVoauv9SgCJBgNutL9SWN7EwVtR
pwzB/pcoFiMCeHNs6zf62E595eKK6edlnzH4viNPbz6XwF5VjBO84bzuGLcTVHFcrX+HtVjLutua
mOLzj8AWYDm8TVvgX42rJp6rXtOv9WZZ9yY8roDD62TdTY7PCP1fRbkEPMEH07QQQ5U5c5d2Lctq
2Dh+i00Xw0v8z4kuawyy8hqFn5juPyW6xr7BuSTGjMbTarrdsskuQxcKRGIhQz3qm5edcPxUUVvn
6/tH2otICxu1zaWQ5yPylQckR4mlFERNXKpNF42nbgbVhof90sUcdgAgQWDZ99ri64Cdm4sxVd5R
LrpI+smtLntsbxM7e0O/7LZu+QRdXKjQVXDRcm2xI/xDHzFb7a6vhv7aWRf/0OQGcRu59ftl0u0I
NzrJPG1cxNVHfgz1lvw70NpHnf3d5dgNyw5bkHVAzsSLFWj5/ZqXBPvPSTLFLCNi1NlczSL4qkmD
owOwgoObO7DRz7GyQHJrWKWZJ8VgHekX8m9b5arjQoPAydU8MMF42mPssEYys2OM0JtH7BvBfPWR
NvPd4K31lZHIdNV3pb++Ul9HA6+NWzelzDgPjbRBKxvXJ62wcIeOBFo/0mgaCcN9TrNLJP+OpHVV
u8JR8klLApyLz+kT+Dgde1l9G1+K2l4jjgrbYR2Vu/Egm+Zb7MvowEaAU+unpNqa87ApQfRV6Fmy
utS8IV4cxjd/R9aMyt9CPJzXTrXx/+t4Zyy13iwgsUNTVk/BZGJZZLGmVywpbGuLUUpegxbfAfkz
0p9LnsUfybbW07qdaVT2YSGRZmfl/eb3HBVIUkTBrGOlzrYbi2h1WJfDM8aR8hbrMwAdyPTDIPZy
s+WXf4TgLN3Qd/rGDvnXJFwTlMPdMg93dN9Rqa53eF1CjKmwVWrtBu8AND/dzI8DpspLW2rfbM2b
r8gJQ1ph/Q9/JOXoIPwsFmcGwo4LsO/VcayH549Z7P+Nrf/D2NpA4YCw+e/H1levRfv951LWv/7F
T/Wqlgt49Nw9xLw5+HtsTYkqhhQSOQ6GV4Mk4z+m1rZHIoe8l8/jysSlo5Oj+SuRY1v/g+3Sc+Dm
UnTzMdD+L6bWvxtC6EQILCoZbRKPtHf+zr9cA8u2EAG2Q5dSopw4K70INz99Gn8Nyv99Mw/jdayY
LpEjOmH5lR3j7Hz6aSqeLnOtZaQqKMWGK8I4QltRDFw+0n985v8fr3J+oz+9ypgGijQrr+K1Xybt
S6e+C+c/lN7882f16xv5LSGIAmC3neQl5u3O0+84RQzb25/fxe/mLKwL1OdaTJuxJGAD+82fA44T
5gdB5IMQg0FWID+PzTwrva5NfTtsq4n2Pgcq6cZm/JG6+7d1Rr/G/j7iYry065ikJ+Ea/l75FSB6
GJlpjQfmfUxeLYdMC4h3j553nRptxuKESHPS1n9+x79boD7esa0zheVSNGn6/fV7sybsDAy1sEAN
ZX0yGvkJbjtnY3dTJOxpvvzzy/3Td3j+gAN6smxsHz69wr++XDYOusGEhZebhPM4mMPeS1OVDClu
xz+/0u+w5XP+7uxwM3GdAOHiC/31pbBB/vVdutu8fJ2o38DqkM7faO6hJXyqjauMOene9Tf9Fal8
OwgqusM//xLne+tng9mP3wGgtXvuHvV/N5hVniVQDfXxYHmZfefMXX7V0/TyH17lX32ofIX4X2BZ
c/n+dmPYKrUZyRg4qSoAeBJRMrID0BA00/f/4fv7V2/IxsDHgcqxWFDOv8pPt3mlwJ6s9TIelmWo
Y3Ppvrh+9+W//9B+fo3f3k7hEKYYJNcIO/yrzR339Cbd/fkl/uXFwfVnWAGXosMc5df3AayVlntT
jIe+XbgQZt08Mdteo00uxeccBGXCmEC/QQWh0cPKwK6llvoPX5uhf3wzv14fhuHb3Hgmj6Hz9/fr
rzHVWg8olywS26Hxa+fBrkvAZmDTWFjnHOpY7jl5pOfarhSGpz7vFPupxC1BMq5KLvuiJxVu5gSC
OEdOZYycdGc62Dhgw6nlMuCQjzAJt84ScCwNmaYPcGzQbrwGK8JaIYd6pVdeTMxvIs6sXxpQe6Xv
T0ndGfBb4T2AG8l1GEoc3NC0c0BS1B5Ww8xEvhjJhY1zeczJs18wCHFfNOC0Rpg7a35F2N29oGeF
T1XXJsxXjsTW2czch0rU8TZX8+UcNNunQvA/8z5nbOkNOJ8b75QWCMzoAkRg0C72tjldomiIT6pd
7TsKyoy9Nnt10lljeSTHRVpsNuzdVHFv0R5jIC9UVB1azLeVqeS95Ql+CJ0clx4O5KTbfJP55DoZ
aLAWD98yyJj8zfldWsrlK4mB9U5u1gzLh7NH5DGS2DN1QSx00895P4+g2YN6+wQ+07FI4xvfx5Fc
UYS2Jd5xMigOiIBonwITN+9OYdS/k1LnB50/YI5/V1hkSFU0ogFGiPrE0YhACtQeS4SFnVFA4bRe
H/H7VVHgMDKYcU1c0wXyHV6dzZFVzN/KTX2yN/N7QA/bizId7vlZKz4LzC5HfR34SEbqN/a43b9v
ohsDkgjDBpuOWEVZMygOnXQDeKTz8xoGC3S0gftrcIE+FeenDhBm76LxZxYsUroJoyxjPzNKvlvw
ZxxRs4E4jP2I+d9nbmCivYUMYrMoSCkn8dWql9FW+xntTbZ52AyXFzA3NxqGkkN94wNncEr5UHXb
/CD6lL88BhMXhl84d5QiIjvVaXXyz7NQ8FBzIoPAvvEZ6mCpsAjdNGNvxjB2vGt85mV5LE232YG/
YRKjaOVKwaOmxr09p9ndmuFWo4GqAkmDCHFDLqWEdpDR8WaP6VvqsdBxlWjptYm3Ko2q3EN/tA2s
8WWa2jcgxEwGrSvggy2zT2s/DpeD5hnkuLYz1bR3b1PN0va0rVm3RAWzy8V2ntJm2O6oYJzOc2ep
Q+AZXPM4jIge86xqmGNFnr4JBS4nYAArQkubtT0YSv/dLiv/HRSkiCZtWi5Gzwje8gDeXjYPeLzw
X+qJNokgTLvg/HmksLdiY1PfiLbySU5S1Ume9frBmIz10ODGPsvj9qOuqo3iH98A3qU5xt732nOm
y14+++COvrSpk9/pzaAfZGGCGrRnSGyFV0grbOAwfjUY95yGZm6uZ0str3RttVd4l4IbZWzWYx0I
AMOwTjQAaYaD0JStt7A2kI370b/F7du+rrmz3OErU7eK+M41lkKXKJ63Xk1D4FwAl2v3xoD41a/C
fehXy4/Fxl5kWDR0bUc3eQF88ixetZmKu5GUNPhgeFGkMhAX48K3up1MF/3dLlzshXndgQsbZfnN
2VyoTZJFqNIa6O+p4cTKDZxdv/bMkCF5NjHGkonxN5m9WUfPqhfiYedgbv4I9zlFspAEwblpINGU
gZdGGEs2tEiZETfuttNarcOFU5prVDtpMUSlS+0U0Z4yOMKzdHaMhV1SW1lwdKYAjJGruqTHNoXj
GUwab4D4RORbJTTHAKVDX8fxqI16zdsY/JVK1FRLwBDh3zb1OohkKvgcVMcuzUQquMW+P7wtgxAs
Y7K6qxFU9hCn10iwCnwpCIUknfQA/Jql/O5BwtqZme9ckIVq90tX1EyzYMq/TtjH34TXTrB6ggLG
TDDXT+uklpuAWQsqPH/dbF3noYGNfFxVdnaeOB65T47xN3iPBMo7hbIJ1/DGp4vqYxtZM4YfL1ls
PaM2d7JlhIsyIDZeC/0NFt707CkcV9LJ+av2aGkJBpT1qu3BQSLKIdi3Kn2BLdg9yaJpqLGb273D
yDgpNmZUpaY30QIjNdLVXJ3cbn6lG00cmfH5kG9pT4r9tNLPO2sgvOsorwMBNCZsc0dLRiMortxK
SRieIgvC/6XuTJbjVrIt+y81xzX0gJtVTaJFBPue0gRGUiR6R99+/VtgKuuJwSjyKWc1yLSreyki
AnB3uJ+z99ojNC4vxwNDiazQEOGjxkLS5nbZPq61gYY+vLt2ZcbzjlEWfGAIc5MncDndAN5UHxvq
TFcRWo5sUWQuVpICCvDcjcewXSC+Q2nR+3u43/VCq1qImQ6pqZDi+h5mD4/eNSbtNHeMatfiavol
NH4af6x9k1W2deJrudgGdl2v9BKUKbNfcbccfasdoLXkvheR2EpZ2jeitNHkmZBE3aaRW3RvsG3m
lx19aHzWsTNc9raD9kTrxDIXNQ0mHyaDAZvvScvokcmCAW77ZrKfGNFU7s1mnZmqfI15h+/0Wq1p
RtvTPQMpuLRDJQDg04obiTdraZu12EZVIbduZdiPDaffBnWo7p+mPfSnJXZFsdXJ+btssNdjCVC7
1076yl3mFP5yaqiMrVzF/v2cEvS6b6PKhx1Mo9+oZqGd4xJSbgM/YZExknEf01NcKxbyBvizLpjs
Dq+E2loPRjuaDzSjzAe6ReM5byp7E5ahAq4+UlYIQkOPE0h+Bk65us5DgIV6hfRUSYBAvN/1xsKZ
kdNav0DouVElygdR1fGJVeXaoszDfCZQI0BiIG5wyaonTgmWS4q42WVjY6yLMiOas1JNJjEQrX2r
j+mF70J80CCtJ1h3Gcsw0KcrXKgUSdl6n0xuNJw7tfTXODwDLLFNh54VL9UFYKFsZ4+DDRLK77aQ
BZDkuXQPVupk8vincjoDRDWdaWUtlgEJYABzsASyBGradahEz1UyAuUKy3GnF768INxtWiEERywx
1sV4T6/XstBm9fF6asd648ANPwV1g1wyceILpCXKpjX0ZG/SsjuJ0a9fak6vrP2qGC5Kp+bV7YSy
2TplrsCPBNScrHStmsUqWog/ZUi7HVI4SqDId/A2N6nUlpKs2ds2x48NbRKydCSd+kQz9eaiDBCS
Vy1g2SBMp7Ox14p96dv9xtA1ZUSLKpVbmr45aYgZLV0LFNwi7Vg2qCEzNRsL0vpUz/EEblcaaP06
uW0wO92rLcMJwDrbahFpz2pgjmdmVtbQD3r1mVxQne52hFVeMWt/H9ZMTPp6+n4a+umqwoW4t3tz
XLvNWO3cUYdYa4wdhfZM2N0AezGfRQW1MV0RBMGcVwwQ05QS7eEW+1fQgLUPu1MIw/HS50cvYwNo
/CKfSh9vVAz1ETH9DjSfTQeERAy+0YUT0vtDMxeek8QBZrKNshsdL886J4uXjLZQ2VLVbehzYS2G
VTLOcElZ3hgI8hAgRsoJmIrLtsA+npslveZYeXXRo2w0Ext5i7I4jUe8e2OXwELNWTmtoK42rlv1
a+R1+ha5AvhC9iWYw62qXaal6qzZIYb7gtC4JdBMdDpwaJHaZC9Ex7zUE3ZmvTY2+tDPORxauXND
h77kFN3S6QZj4SqBx2q15UYQd6qachX4VFZE4j4qNA2XTQx0l8w10hjcPqBna8DJUt1GAXmLdzh1
Cr6vfE9jaClxsGJLSIpwkCWyt4Qk3jXKRej3Odrk7UTf6mfQdpb3O5ahHTo0AdPHWAZ4fSdhbBeX
UibFI2htbMP6mOHTKtqXAmf3jaNVxMelbpHs2m6c9nokkN+nYespIdC6WeVkXpouSLWYxtpNEcyi
pqxFLjkMVYZIwrbXg1P5S78Kw20qpnjTlQn1PzWN9jTMRqCdTfksqik70XCvelMyB3Gu+jww+mLj
oipJTmr5zPZe+zGgRDlDkdGoy0q38quOPDIFsGfbX/oTWs1mDMWMSq43kCiYiliFi/eOBuraiqe4
Gnzr2QzNsl924TRemHPGg7SafNNGY/XDJmUA2ZsW6uejK5ofSRo6+wRqxwP8NswjpWyNe3V+Q9pa
VmAKdkNvkLI9AQlongGdbR6IwbO8oSn7fWoF3UmvjMkLxHCok8DjZkh+4192TpH9ympHXXY22JE/
kh+0RDdPyVFBeKxwwIajJk3OurXZrumImXeGREoIgxpxHkKsEBT8+JrgTn/Uc0eiOZ3cZRCkE7KD
NEZagM6TPd7EqxAob4v9YUCvNVasZHEaI+AE1lDYjsrj5W27HzlVrPLQmAC/uKugLqZVHWW3Sho9
DrIpEeTH9CGRXaykQDWcaMUDCBgU4tB1InJNnLJFPiCabS7s7DZPsvy0mVJ9VxEwKdnPE+SIWBWB
kdsqnlH3CsgDE5fe69ikBLGgtN5pre3eo46XC86d7pZTDFANlEh3qaE0p7wU00u2ivETAYn5XVwm
5WPRFoND+4wweDBuZZRgYLJA2SUJWxqTcNIrPIr0rOs8Gn4mFZHni7bq432nt69B7/bgX13tdBAu
XFt2ti+yQIkzYl9Y2UpyPuWzWhj3b4rZAB5Gj6T8lDAEFH+iLBpEuG5wHrMZWsTmbLHHb1ueVYHt
L4lH1a+Z/78aiWwJQyLZta2jJ/hem4lUANpOQMU5dwRpeD9UNaJz8lhBkGQ0kcBZPBtK8dOM657c
w+FmavXa3Dg2DHCFEs42LidW9kIxoHi36Q0usb5Zhtivry01rbMl5t6NDT8BrgY2BYsR7ylubm7D
0HZO9cQeWVyq1tmhDORsGuvBszVaWH5YCaETKcEGsJRzy1GH90kgsp9+5qgQ+8QDWrX+RMWkvuW3
/E6rMCPzl5O6KNGoJz8Hk99tuqR3IfrC3z8TYuq3XYV9TOQuMRpBPIDaFtwUw3cenC40b6MuJ9Wm
jZiwFcLhXrKnGkNbbCzF2jYkqFxyBrlnQU4ukJijaS1trJc9rIkCvM1TLgAZpRWNT3it5MEP/iQX
eG9JrKjY3Q41yvig6+W1nOqAHa5ylWUzr9cdsys/UuxLp8TjYscgjLSwM960QMplHveArVv0Er4M
2wsyxMPT1EqsG7OIQXouAWIo7Y9YKgs/RA6YsdyiwpplD82gXgGGtb20L6DhNEm+HTsjBd8cIBYY
ZLEWoiN+KG1vg3aCd+So9t4I8nHb9NVPcFKOFwdgY3o2gnsWUsXLQHyfspVz9jQHg/M6KBP2v7l8
a1FyoXVoimejjDHXug3s5kVQhslzjhFNPdGK1j+BoojaktRLBlut36LkAtRI2LQlzqOUbOtlTrjS
sDAqNA6bEqMUR7OwEudyrNJbmQkCbgiQ2oYRyp2CEtatrdevw4AgTp3YqlSlUe3VqX+BRp7trVTP
lmyqOCRR1VxMGiHHMEC1NccJT4EAtmf+WzAF7PssYG9M8kXgsStMV5Q7yOaJ2lUOqXOpxrxfx75H
VWg/ORxBhng6tSr1ij0UqikU2UuldbUXU6T9iZlb6OpKQkjUBEUkZEmvQyPwhtTMAtus6Ff1IN5K
xK/3AVPvDgNnFa6sOi9nvNvgr2oXaSC5RPlWFUO71qOS0Nwm6MAFUAH4uhp7rAcx2+/BP9Ia0J2D
gi9AEB1NtktR2aR+1+H8WEZFzpgst5zHs28aA8eq5Sr8Lro85GzYh3xFJPwD+yTwJmNOtZycZmiX
mTOs06BIV19/sWOX0nQDJZGlI+CebbF/VsvV2i4oP1KY7yEB3w6xySsj7rQztSE84+tLHWsfaTps
OtPE6QQT/uOlILqrY2pwKYll/pR4lsSzK9o3PoN3zoaAZdUxuL6+6LHvp2vApajDWXOW5seLWpGv
6YQLISycGw86cV4Lu6Jkx5n0u07K7N39WCnXBROaJpVDk+OTVT9h8UcGpFReNoaGv0h9JWZxc+Nd
olPRTCl/XBbvLZ50Cs/alBbP11/1WONDNwyaxbY7N4QPKvVjYBahmgToYDOaA2y6KGSU/d3XF/k8
EaCfQiQgJlQVnCYOLmIiFzKUXJQeVgfEUdgOl72WlKfk/ZW7pBB/nb44J0rivBYsbbrmHHbjSnY6
7kiOp5fJgTXDHq+cUHO+md2fB4lBD93SLKotAFRnJOafk0AEWgMuKy29qAnaZV3kEUC07tQh4uWv
h6PBl3Atx7Q1yzCdg+Eo6ggt3Qh6iGYnzB6lPjFG57ao4vu/fkyaY+pIRqx5wTLnufhHE8wusoQA
YuLGsDCSHfQEAJlIB7mMSn//9ZXeLesfhz1f6Y9LHawgHBttP7O5VNsJammSYCdiHsEQD6Jr12Un
pztgTtmWIGO/WpUmBTe1Kv0fNrvIdUPi5DqmIbPVa062GXzujFrulOwtN8Y3bgzKLiCD9sxP2ZqZ
JR7XNqCAy1anWad6EyN+7tLhvCchb4uL0E6hI0NG6+1o+uaLmodokPdJRakdBirgM0zIH+9piujN
EHgIPYLemgdB1MY5fPXr0bajp2xqnX2bprQ0Uv9HNSQBotORY8xg72w7W0dYsZcaYGbEz3eZz16l
IaxE5tl1gc1/8ongw/NfrufE+EUZQXn3qxjNOknasCw73dkrMWi8wcxNj3YTfL/G1cndTuIVp2rn
NCGBjwcs/OVABxfrSb9E6QZGnxVMcLd04iQE2vNnx+/lN2+rI0uCLmgNomCxAMA6B2PNB3yIHmHk
vsRKTXYMIEue+oB4HafFYsB96H095D5LIOB2OiCpwQCBBjmUQJS52XV9keWecBvAkuiC12VQNae2
UTRb3w2a05BqyK0ZieDk6ysfWShYYNWZgItm5dM2oArGTglbG8tPNI6PeMS1nyUl2FtY0fHr15c6
8iXpuc44Z9fif4erOa0KtoBjK72sqyhUdhp1dYqz9UqJZbUjqy1ylzU9L0BK8Br/fplCaWHAQLF4
WdP6/TjUHazunASl9Go/j7ZlL2+DIaD7Go/VNy+tz3fUnBcpkD5QhwgTP1gQOZbVQQ7zzCPl9WEc
Zb/SXTydUB+Nvx6mCBAQTCGMYkOgHmYiF5hQ2gAAP62+tl8RE+IpRnwBE9fecBb89fXTO/a1ZsGe
rgEEosN68EaBdlFIMy35WuROewqhl9i4Qbgu69QgteHri32egKZqIHZALGDRYzp8fZW0a0P8VHwz
xbwNDeWBsL5f8WDcBr39jSphnssfF3suxU4RBabOmn9IB8pQM5LfSW/UKNK1QflC4NtdYCsG+yq7
PZWD73ZVx68ITA8uyzzpDl8vZuG4+XzFUuv2iSieyIm7NaqkXLShnWJC0f8uOxtRjqkixcH8x66D
Kx6MSAv/r934TuIpbbsf087DcngBGO+by3zerc2XYbeGk4Xdx+Eev3PVIYr41V6n6MCeHWnuioE3
4tdD4/MqwlVAzZDTq6s2SpKPE3kA4ynjWEu8yuCQyeFrSRzymyPtqxhx/RKD/NIAZfX1RfXPb0qu
ysIBwNsSrJYHV/Uzcg8RgmGUIDZj0aeCk7EssL6jslfWk6SvVI8CIIySm0kIBBroiawhShO6F+xS
WjtYfxwYV1Z5LUg0BeBYsDmYtwVlrlsnKFXsO6H3thc0tfXNpz/6YFzwZ9Tnyf4+fDB0CUMwCUxd
CkZyHZOMu1cGSg9f36NjCwQ+s/mUB4/105YzM0teI0GeerJx0kWed56aaLeu03y3azkyYUmDZ2/L
OmSjavs4ACwH+wz5eSxEQ2HQW/bD3QB6Y/P1tzm2AsEn42QMLoTzx8GpYAKLMQB1Tujn12BpHV5T
g9U267pOn7vY/PtdNAcsZKK8MuC+qoeaNbfBCI8GIuFQ5/+a710Vgbuo/Ievv9WxyYOvz3aQ5HIw
OBzGQ51gJMmZPERQu5fJqFH19q1f1D/zTRVY7kufFvGOA3z9zavq2JqHkNRkX/3OoTt4e1DNUMkq
6RIvCPSLRipPUxxsivi+iKcblutvrnZswHPswQ+ECN79dG5N+Y6ODe/Cw1WUbDPbcq56PVZWX9/M
93SMw1cHN9GBgKUZyJwP1lVB9mELejiZma3qfRSq+YZEAiQisdGllMud/g5DE87QvOkuylEm51bq
kPjqIrPCfwRSJ4DmpJV+C5HXpUXatvF3R2jt6J0nk2CemYbF/ufjdKn8Ghd+lvG2GUwqd035pDUi
B33j1rvIcR/aAb2iU4TUFaUR3Sc9qdq+yH+GNFknu2j2RQ/rHF2pwHSikBEZ8j2+vpFH5hptJrag
jgOgkP3hx4+YOnyGCFKI18uJMDKt2aizL9pPaSmPT19f68jtwGrBxIYSRs3mcBuja6OqmuTveJOv
/VKRIK4yS32qx1R6jpDxek6J/WaHcWTSaRpFdHY0vLE+bbG7Kh0HLEZ8vdh6DCMIrzqNdEqL1Ryn
NJZ3ZUVyKA3Szvv776pp6JrROLJBPFwpTWXm/cFH8DirnZcwZCgUpVcUyIgbSIL70bWCv9+3ccG5
DADufw5T+fgkmSt9U5tl7ilqAN5c62gUwhu76klg9DKbg/TX3/DIO4frsYcyeLGxWTyYgRmZdWFE
uIYHupdioln1K7XMMTYiUvtPLkWYoeESFETp7eCFUDgm9DTJEU0Tuby0UiBOldPYJ1Grad8sX8fG
qMGEmn0Ic/HtYLHsUKnIicqAV2ftbRvmYM3L27Tm+UVBeUUIYvPXhyMWMEwXuqXpOjvEg8em4anM
oRNIb9JnkpTTX1dttSqoA3xzoSMLMyJ71TIMtOjYOObn+UcRp5h6RBk+R8A0sB4CuEXuVN5+MyQM
fsfBqvzhGgdjQigxRD+Ta6Cx1RYmmQj7GjDwtd7a/sJP+5q7qPYLqyeyjYDj4C7vKwz55N5tW7dK
KP61CJQkYDTymxClwFRY9+6YepGBYWwyzfBKB4SxlGPn//ALVW6zGr0Ep1tAaV3g70LiR7xJHYZL
S6uQz8V01K7JAEf/ILWaLIWsrrZqV/rgMFBzXcSpyu4QOhzJdFF1EQ5OuNWqetylFqqpzoBD2gHE
xkUrbqM8qZfc4WSTUSuqFiHaHQ+9UIaRbirWPtmK6PeS/jQ3DZhNUdxuvr69x8Ymb3FYLxTzcS4c
jE27rMtmtBmbKPeeyqF5gpx7YRrKxsgIZFH6/D+Yduy52ewh6McicnA9OD6yBOQuvabE2cc61uvJ
DmfbN5vXz5Vuk1optWZqmZTpxMFlzIG84GoQ0kPXeQWHo0LG476UyR19oTN6xMvW0n8GlfzmyGQc
vy5VWu4oh+vDDZkosjIreouaSD5OsD9IDnYrMtPRnqvQe1LBGae0Mn/dzIjIVKLbUVp8cHapdzsL
4a0V98rOUFtlozUmLD+0Wgy4YksLgqaSiJ8trZt5a6hzEmcKVqIB+Bp1DuB3zb/RYbQt3ckqF8Cp
YPI1E670mM9DonHxigxbu4xJDdkWQ19ucHTx77PJWoZ1E68dxdHvCc/77lEcW9MBiWoOrGIWCm2+
ZX+sEZFaW5lMOumpzdOI12Mx9uo20YA6fT2Sj61Ff1zncGPUFV2W5qKXHrFL6lJSb1hmYbj++iLH
tja24XBanRmuAKA/fhm11Iu8NCvpYUMhlcmC5aPqDznYp0UIYuk/uBj1Ss4sxO5+2vbaFYuRJKMe
SQzwf0JYtp1ZbBBlIW9som9u37GFwKbsz9sCy96nzW86joYNGk8Cta6uwE/ZgAXGhzytXpuINmJo
f3MntWPjYm5DcYClq+cc9mmmuki5v+zT4iENMV7o2t6dqn5H9KW5yg0l9MyibJZDIYzrSPVDj4Cs
ehsQmXjmBm6yESD07xxU+iim/YDE3a9v/tGPx4JIGYn6La6yj0+6H/xaSUK2OX1ZvIJlJgmlu0kJ
D/5PruMQKcaO0p5dLB+vU4PMCgskMh4n0YJqTvMkR6Vf5W31zYv02LaV4hR9VEDBhAsezEODrFbL
Rw7lNci4wxrVWS+v4ADtY1e7SPPyNkvFN4WKY7Plj0sebljjySSaxlKh/vTDNmjzV2Gm6E0Jws27
b84cxrHxy4mUJhnbR87CB+eipnfNArpcxjKjjz9JRXnrI2EvgX26MBSJK1cKhbwpVmQM5bP8V9Fm
sRTBPrXo6geTosqDX7rEGeuIiDGaIP0HPHUTTCInLzhNlxlUvc3g9O69a7FqLgh0QMOg1MNqIhLA
m3L9Te11FOa5u4JQ9xNayTnd8WLdsOWL3A5q02hE5BaNOrw5KKhhRkjk16P22F0Qs1N35kVjVT24
CzPutya7lp1fMe2mZtIWjWo+WIV1Qs30oYnG/psLHnvEs1mC3rVDsfXwthexFowlmyGi64WCVKWt
is3E6XdlBD5kynqWif71V+S9PruNBbaYT6dLYY9u1uhG6gF+JPmkGu0zGbJDG0GkPZCMM3mogp6/
vua7g/NgE0rjXOemMkU52h7c14CUTzqzaebZgCSWcJHtGzPUuqU0RuskzNP0vtAzd0Xu2Wy/oNvh
hk16D2K1WQOIF1ul7xGwfvOhjhQx8SlS9ZlXbefT2ZcIt6nwO2Z0DYuRCkBgAiHxjU3tQ4UXjm0s
GCmImax0LYIqXI70ZBBDm9rq6w9iHFkrZ184Bk3iGGi06R/XMBWzJDzeKMO3HBu0RmapcWSk0xVy
R2md8LicXRMjEMT1QHR0ShFZUzL6qFEVdpcwK9TNCGT4EeoL7KVmUh/ZFsPU6RlSmBhgrQ3C2qKS
fR3RR7Jkd2vTjsM18j1zRRJi44V26ayHEEarG5wAFzVuEtJML5i2+EJGJsJD6LZin6rOD7Udk28O
5se+Px0wPOjO3KE/LBxRbovTujH4/mky3IQoRTxQFRGgICXcfH2vj10KLSRaA9zovDYONiA0ncoy
m19LIjdCsGfubLAZimQvwjR4+Ppa78/tcNTP1V+D0yuvwcPjP6CstCXCgsMB8SnuoqFhjP+CmJmt
D4t2JZ1UO9GA1102gw79WFeCK71RBGEjaUGqj1rt3j/QX+EbzqKXKq/zt+Z/z3/tJS/GKgrC5h0f
8N9/us2RgmZf/sj2NT9/yl7rwx/68GuB5//+dHOQ6Yc/rGUTNeNV+1qN1681ivp/Ewzmn/yf/sff
0ajf4BvgG/A2/78kgU+Zqkjp5OtLE720zZ8Mh3/9tX+nqmr/zPEAGuVNA3/zez2/f62b//O/FMf4
h5onLwuDAcWyarM1+J2qauqAGggUpkgyK7D4h/9mOKj/CJoQKG0s1h+2qNrfJA/8q2vxYbCxgtEt
x+GtAYZQD98klj7a2OijzstlMAeMRhjwJgnUs2keRzt5dtUuXhQ5K6psYSEmMWpNKN4YHLWkWKqN
e+tim9orqLbOcASedq5JWIZin4MehW+iKhKXLjadscXQStFl2sC7UldlUODacUuxKQQbBGG3Ysmb
54qVFapv6KNcJ0FzrZXOALGZayqB2oE9l1xTLUG5JPVjlwoC9CJISUWuL20rfraVQkX+zI8nM8Uf
21i1K7rqUeN4vZyszljEE76pzHfuiVO/xrnwjL8m4u8Wj2jt3/KgwfgBVAA6lH6lhfSjdMn3QQuH
r60qH20tnkFOmPd6ha8nkWACJgRC2ikO0mgXd2nTrIlRLZYdSVFBkxFYGCdveqLA+bG5lblb1VTX
+KUpCtOFmQR3fAVug+oircQb5eP6mzdC0bIrTGUd+npNR1MnRoBcJBIkg3Rll/DPugQ3sUsvZf6b
MZl3i0gQ1TDpQDVxfNaLIjWatdXgzqGddCXoWK5TxMiLNJisE8vEUiJ7Q1+3JR/IKOwEG05wl9Ri
WACxc1fU596oGuQeilAAv/6YrHpk2FDt0+DFTxX2OJW4FSruEkPO9C40qqBmcQGi5HGBa3boUGJR
3/oY2E5LgYy6UFCzFxM4ih5v1cIAiQSEx9m5mnL7PkiikqSF0UTwUziMA9CBV1mHD61SxW3v8uLX
E/4vU62rLuJDBTGxjoZSiY0W01nKQdjsHdHobIjmUdTws7w7ziO8yKsyr7Gmd2GML9oeuE0MrDbF
PJwRdsV4fhtEYpDaxkdHAP9MbZZnP/Gn2Adj12mKXPWNW2Oozvk7xHWxySrcle4UE25xth5VXT2+
P+8smBVcKcOq6fm+QciQIX6bR18SuYsmPt2rWvDGJGdU2/wssZIFMFiGSj7PhYDS0F0a8kfbjZ8p
tfD8kbQvuiKJzltul2M6t+PEk+9L5onjYLIDVjudhQ6zQzj1I2mUmLMdnrDbMphmN9r7zZAFkwKl
/nRWJNlzlmPW91UH3rJeWyRlMmgJLvX3owT3mtU0NPSCwIoebv3SIPpjM2Xw5qskV9FjmdxSteMz
BGF94tYKJw3EMadGid+uRL21Thwm5dgbJDPHckasM8ok/3HoZXLm6kxU8AAq3qYwXScEV61JPn4j
sjC66kLr/H16YSmdPFVr9fVgpi45ZFj+8xbtEBGLuJ1CkeyDkMrhoBrYVLR5GgJ1X74/WyXj6yu+
PCVKeV5CGAL0O8XS6Lk376N8cvB55gUiGqIDk/XIQWxjGyHZyQrD+X0AzCOcKY4lkg0m7iKxJO6k
AcIN4eD9MTctsqymYhiBgMZAGmv+E7ljimeFfNVJ4Vqy1RTPFwarlxU9RyP/gDDyLUj4fHSbWFcU
ZnNmNGKJsQJeQtXKUydSh3MLxKTbx89KEI0LkLzyFMx6gnOIGdHCJfACi3maT5Z2OjqhwFHAIJOZ
IU+VGsfkezsdCuSTrFkcNGT00WBu2bAA81QGfpnWw5SrDTIlG9VYYampF6VeV7seGu/KkR3nqShT
PXXWYytpwKKIHnLt9zw6xUnElozeq5DO4XbS5LgFIA7YGgXW0ir52n7HR+hb/JpMkRwrNytYRtP5
X2uTLgZ9/T5pO1q2SyXAEAnI69KqGBKVZV7pYzxubcS4ZGEQ3JnERDWM5VBsajvi+eUpwZulKk8H
2xzOWyd5E6bFrRmZAe/3God0ArV6zsLQeK6mtJO1ORt1FddiCTSp1Tmp4l/q2oStKS/TreuXb6XD
v4YusWbSk2QWsZ6YOGY2WlW9uKpiraVCYmleOvdZDsI/UcJLpW/PnZyYbqMHGTBGlAgXCkGawMra
UV3rSZ+D6xsUGwhzOv1MrBSQl82OwF7TiqkVNnZV/KzH+bDSOLJYSxgXtxY0f2TsfRGfkYDT7qNe
5REaqh9Qew8gHa9j3JRYvKOG1BXTxh1ha2ngbKp66IDwJo26Hka8nuvJDAttaZelsi/89klp8vwX
J+8XMyLul+zKIXlzS0OZbFaJiQwclv8eb3CVb0SWDMgvKmwYyyIGw5HFQMRWAa+iFQIJ/0yQkqps
kBH09TnoShdypzBrCh1s/JVHVMeQxxFWpad+iKMZy1aqAVEYkzI6tzpbH9eBjm0Wfirbh9Cx/7bu
4hhwsyioUe+2sUwfHI4gK+uTmVeQS1HkbckXf4sSXi4GbP62whtpNcw6M2Kk/7EFvPzXzulPZNWn
k/l8XZgCyAOgMKEJ/XgoE5xKRtEUrYf3eV7s2EIYUfJL9gpetCJ5+/pqn84l89Woi3JAxqv1ScYD
oAfY4iRb4qgZIPNOQCS47QOlVv/1vf7qEPA/2N7/z84J/x8dAujAzge0//cp4IxNGWXB6M8jwO+/
9PsM4Ip/VAG8DeUkygEe4e8DgLD+4axAdeMDvk39x6YZa6uIf2Z423zx3/g2w/6Hrjq4HX5ARQFB
Gfzfh5/fA/Or0DFkgAzFP7b+bH3oLyPIQkZqIGpQ5//+R4ugQptatmUQYpJXB1jlaWB3zQJ7I4AZ
GN/dDzXInHPFIo80Qqh4PlEYIBWGED3CM1gkNd5SNzEm+HFd4ea9CEmHTRa2IuOFcKrtICJj3/D6
W2RdVJQryx1ctji+MAENJ72zgakRnhAzn5+qwUzzBmN4WoRVcunkhrslFzbcztlDwG9SEzhEpmDt
aRN7O0VhtUto+p619eiDpq2BxRvtSCMv6139ZEx1+4FMqJxsiUyPl4MDVcoI2w4zqd545J/617QT
zJ4khX7YtTPHYcqfnCRFcZ0YoOZg4PKWN8nl6jvyrBPSQi960seCtWYL2hyhT1KbNvqml+BAe5lD
KN6cIhIXRizdXY4P+DUYdL9kP1xolxH2R5xvRnVt1ma/jxNHxQyaxGM2kzZfYzVX2RuQT1ikGBpg
3AX2eaDK4ATTpvIibSTMcB1z/VyZSrkbo/KxE0N5zSvR3iah292FRdPcCGi45JIpU/Vs+k7wWClJ
Imi4mSMHD7Lu0WGKadG6cpeCHgdpqUYVTVYxY8hxuT+V49C3S93sH6h96dxpmT4TBtZ4YoqIraAD
/DKpHPAitbpQpsDaJ1VDfCP0sZPCh04rLQfLPZxyfQW5aYTuPrZ6xUMNkkfIDmx9uUstv43a7Uav
jfSEPE9/WeWZzRcdCPupNb891ebdU2yp4ZZg3/Q2l2b4QDJUSEdZFgjfCQAldonDnrZSfAtDcKjP
wtmIAQiixiT92UTPjliIPSFAjM7fhBP4CsA8gKj7WoarFOJUsLB40b1Fsd5Wy2IgFR67ZE2HLg7l
ZWSz4zfL0TkNqnwi3gFXs1652VmB5/1Up5U9LpOsN8moMEdnXJBbHdz7Dicvcs0C85lgdxOFf2GR
M5XiaM4LavFUhkmj68CorHJXaudTZomrwB+xBmJbKEJckuHYrezKwsfHC1o6RrJTK8DZmN0V8hbq
dtyaMhxOgMNhCI1FI0mcj/1HhTgBZU/Idhmv8Rtqv8perds5BKQl1q2HztiNifajEakviZUu2ysN
3O/PalT1Jfwe7SmpDFJCurEZr+se76dnGgn9/coVaF70sV6IzBhwRjVhGC1aXzPujU4NT0o1NJ9b
m10YtDYG7RIeA+JIUOs/Y0eFcW6BUtpxrBK3EFdziOixQ1CGGaYdyQFBnW/cUGZPVhCKuyoynxW1
J6CkqAyCV+zx1SoqwpVrTcvlmiOkfIyDttawhsYN0JxUVj8ah5YgGTMxVHs/b1aZ0rUZ3ARLnIb6
0KyKprrSaiqnGCeYz5WKdXSkL7x202IiDsghprabFYlmEc2niRa2flPu4cg4e0ut5wypMHa5D2a8
zYkaiRcVphzMlsiqutSMrvUOS2seqcmwUkTjm2vTqdQfOv0r9l2sqJ2uFgToSCj8W3Jh0l0wGuU5
GVwzOSk3muvKRenLcTuLH5IoLoFCaI2BBn3y2x0UZ+kuXaUvfhJXVFSeqdAmgRTDHhDDXH1h1pXy
klsOrAi4C93lWJLI4QcCEAwOETKjaQF2SOmA6NhQp1/J+up/jKbUzow68rN10wO9mYkL2PmFb5QX
4Sj8ZMXRLFsRUNftW6cRKmiD4oa4jGKFcAKik03mTZaSgWVLZ2+CyVmRP0V5IazTVQcuekcsXbDO
NbPkWJbdBoTpbeuq9xcRzWpCHogDwZyZjHIpms5el+ow/ZqMDolIp9klHcg2W6t52JGqoMITHVQt
7doTJPM2eh2USUX0MCkB/cvRMWWiProjIfaElVSGRsWqhfsRX5D/AkdAxPaFFvf+ZtLS6trOUvXa
1pzgkmVx2DpuMu26oL+3TCmvS2pw15xVfH3xX+ydx3beSJqm72X2qAMTCACLWcxv6Z1IpqQNDkVK
8DaAgLn6eYJST0tkN3Vq1r2ozMOSkgACgS8+8xo7y+NHBObRlbD6cNyg7zGdpUtSPIa1dAlSjBTu
UC2pb+wRy26GQd0Br0bsKbNCXEVJpWg7Uf7mfo9UhsORR4NooXB3o/HQhUhV7jxVVVc5UkmfR1mA
OFB46+L2abV86jhLb0CtyIvO4fbXeXAvEU+JQUmtQ/wJZQZ5CkN9gmxswTdNdZx+91YLlyErGREX
sroGYv0SX0VN236iXg+w0i3t5zbrVjSce/+ImgFKfHFHKcLwjWK5Q8E1ccrlkAtI9rMzwM3CiGxf
DD7xaMyc9ZzZAOzyDChjNeU3XTn2G79zveu4KfH9WJwivpvW+BRzC/eyn5sEXZlVBHxrY3OTrEF2
NOt5D33buYjyFXFEYQWw3nvruii09vauOyGdhoHRSzyIDJ96a7I2PdUe17GH5WxZg+XWLfrpGC1R
dKqdUT32cVPdaMfXJ8bTDkuusUE+pA0izBanRNMwx9Zmh8B2Om1HL0IpmXYDLPbcY0rEQGGf+hmy
Sl0prqG0xJdrEM2nioMx27R01esofLabLHp2lOdCo4d2/jkby/SrPcXFqWqs9lh7KeVppgk1bL+U
Q1qUHuLZ0BYPmc6LG/Cf09eW/syuAC7yxcVM8dpdUOgZTOm6YTLsZscVosm6x2TSbT7VS/Q5c5Ep
2WvEKNpzUEKjs7Xr0E2RBpiiL5kVF598J1LdjewV5FW6xx0lpJSFv61yp8MrTg4Z51hENwRnnyGl
WubgZ+Ubd8WMrEt2YO1R5fIQD6D3KoNtWiMNuM2T6XZ13CY/H3pEB07GwUo/+63nZ0+u5BPfLmgI
+ft+WlFE2BRy7lZ56TjzrJGISIrMHs/Ysm5fwLurpQWqKV6/kPvO/xSFVT/nenYfo2EM7h1av5D+
s/uuDpZ95XXVadApwLOjrlAZnO9kuX4hAKKElj7lg/wSjNP4zcOICZeBHqyl8scvAfi0E6ro8gaH
nD1EeuuCl4PsVY+ySV0M3Q+Pdm+9GdrO6GZ1HgIG2ZiVJz2uMreeTydzO44i7Tb0f5LkPpRjv6/A
7d2m9HYy+KuTX1mb17rgf0qov8xRQCVTBf/3FdT/KRFnA4D8/XW0Y9ybf/4Xv8onMHL/AgsSwlKh
ngaPQ53ys4LC/eFf+B86WDsDQ2Yz/ecEBX1spmf8ddCzPmNrwx/7VUb5/JFvM1bzDCfahnb+75RR
3p/jYHM7DuUebC6jDExZZhoCv1VRYaCXqkJ373tqr23+o6zW2LN3E5CEboCNiQDPY07zbDioBQ7r
VqnF95/nGB7YhYNXceceWktUeBl3oYU6fR3FoG4waCrS+aG3KwsifC9alHdQRMGJwcKkUHf0Vrxy
XLASBZuo3Gughm2ASZPdWtNDOhitPfg8idGwW6LM7TbrCCH46CmsfnzEoXJEebbYzFlhfKh1joAg
ip1MXay/IFUd0+74zxoTIz6gvsalhv/5EGferg4+ZOhSq9X/3qpJRyXeSEFqyLAC6bPLKPEjLjk7
WV396MgslnuKaKwbtm469jxP7UzJ/PDb3vpVB//eoHmdaP1xSxTdzIvhpPo0iICT/fnCgtzFRlv1
yYtT2n5xia9ugk6cGDuVHVN6sVOxqYIsdfINbXQygCKnb2MMXNqmeGqw9OtoEo6+lTPX1spO92uc
rKa7N/Mq9gPWqetj2tO7hGu/Fp28WtcCV9V9RXeMtiNAshHrzo8fSvy5zBSMZg9GNICI/gAmaBr8
vglRLZkzqyjr7zYaRfhK1pnV3FVl3Kw3H1+IL+r398mFAIEYmAtIUhbvLbYIU6MuWhFleQF0DVge
mENcCJtiki989oJcXE+KfnG6WaRfWsO2dZJA3xWZX+f/VutLmDuBuwaXklFowIzSLMlv350DnBV5
j1y+aMx25ZWPjync8r6y6HWcJUquOHR+/OxmY/y2cbgiwYQ+m8Hl0355ixnD8aYsaO67L6id45X6
HTW8IMX0qh3ZC0nTmccuFzmO0f7jC78B7ZlnBSbsGtEPl6Vnpvbns+YNZKNJu9WLonNdBSf4jdUP
IJf5mLdDgOFLez1Ha2xXFw1ipdLe+zot1sdcBS0Dv6okcsQb8CJVdIuWJz1FvFprui3IjPXhcjJO
QlT9ycc3/W5L+qDuCbwekFy6S+YI+P390Ci3ggaiznPJhLHB8mNpLaRDdLjGf4VDvb8WGx9ADl0z
sM3g0P68lkfG0keMhJ9nO4K6iKNbGeq7GLEptsTHj/VuE6AgZXp5sEGBGr8DnThREbqza9fPNf0m
Fre3oiL/oZ3F8j839DLwJoH43gzxX67rvH/GiAc0XeVXHsrbsBUjIUZC7FvfmGA77sqgz89QeQ5C
WmZUaR5DvBIDKlEEiNWWydzsur7vI4aV1uzq+6xaJ6rlNJzX4VuCo2F08CholnO/WsTfu+Dhn51p
EdDCNEYTvHj0BkPn7Zb1k6ntKzrt39IwA8W0wQpmWG+UnHvez7rYMOaPkWqVvLK8OGN/qFoIDoNa
krdjYliIZHnmXVb5D6ngQpjjTxRoL2pHNPmPnwFYxC3RxZ/HRH5WSRShO6xRbeSlo3hrZt11P0iO
4RqlUN5IWsUmRFvYB3FBd5nL8DameTZ/gVFKCrHByA604c7Nc/A+CCJlsssPrugw4tl0GCrMN/RF
8+q7ZLCVORsPY7z1hg0d+Z9hOvDF9RjscI9mkoMGMzrMzmckLVtEDkekgtbHdfACfa/7Tuo7BQKX
v5vWOd/EBjGvhnfmpmDEkWKET02KmiOMSlCJYR/xMEYFKk1om9ay9qlycpe/KR2sHRFmlYGq5NHX
czrcDrh3cZgxLwNavFW9yJNlnycRl0Y4CpPDzYphEVezEvhzV15UZN2XDv1qfRIL3WWXpajD5Tg5
aq7PcU9fxrNxZgbNlDOMzbec6cxZzkOtUg5LOx7MmdmFsUsQadFlBBSB30WLIdqvB/BzTHomamk7
kvnOxiuMBfXtmu2n4IcSMEs0ySzkGlQs+VcWtEuFHHSL49l//I6u7ax+72Wxn6VbtlwzoXKVArqH
8O1luDuezChe5GeL1/BMyc9VFUUxsXJ+2I78hWka0uIMveERwXMkPc0VPSsga1vamNHvpl3Q/lx2
hC6zXRpabPkPr2jQZWUiKPPqrjbyS8EBz0yzXVpEk/mmdB1F7JrE7UvemTfjP/YDcrcTB4chGYrQ
O7PEnC3PXTVr1rBhRGcE14n3cAfCEp50vluBXJTTKW7rGqekZK1N7pY7M+jw3YLjknmIHL3u+bLz
Yl3TYbFQxEUL39VEgX1PC4WHadzY7F843YKfktDrPH0WKQ1sb9csSGcOuzGHmpXz5oeAaNy7zcAt
4fJuLjSNubkXEUEylQAIMJl+XsKuYKd41JjiREPf5PbyKgtN3gZWB0iCApzoUxwLfthGdMi4rVxE
Zo07XbGCI41llnPFmYnfVJICipN8gC0VHBLboN+3JrXW94gN88/OwZwUr8Z8IDaQOq5kGWLK+M6X
fllN8EhxcXrKgaWYT1pE5peiUevwJnxF3miqPsfT90FWuKwCvm6tWk70bKscChA4TH4hmJee+8MF
bDS7Ggc/xDnbIlod9B5DjMr7XW7fR/QIIr0zMjomMkH/Bt0ibevgA4JtvcMAbkHQZEjXMt0l2m7X
Gx+JcLZ/qAwfeh9hHr3UHH1TI6+k7+sCrpE9oD4KCiX3suvGSbMYKFA+mjdcZ3qxnQP8P/Dpp5lC
VBPNx74bGrWdS6Ws6byIFWBIrKIU76YTIfK3zPedmoep43xJmk9R1cWivgLMF83hVtqZwMCaQEy4
2Q9eki/o57VjE6FgSN4+601MyyA9ib0cFm6yCQvCrHxeJ99iTkOwXXjmKEd/PUuR5Z/TFC/aJh3R
WhrmSJnNk+UmpARYznXtAZ8Ssy9pjin2UOxlXZGcY3a28mewbcae1rfvESpVB90f0eCC91FvZtty
xu5KTZI29iGnS81bqtHR5SxoFprtcht1tomCI4vPzrUzfAf0wR7oYHsAL1THnw3IoxOXCltX8200
YGdNa0aMCeGpFYgoTOdDahEdNKvIt+C4g2JDaZBqyI3y9jtgxSHjF3ESMg3gxtPZGrm0cPAUaA+E
S44jvbQMqHYVEAG+PLgU5pAdEOtjO84SMJfFodwvxIclTC1BC3Pp22RDiPLFCdwKJCT3YdPTrqI/
Z7IVG+O25bkKO6qRX3UIUd8sztQggxcdi56oGu1BEk2edTqCisFfmKFesuviCaVlYeMO/inuZh4+
azj8F1r+U8AdB/CaWKWmYsCe73JQI2yeMBvNCv7a1lU2mT9bROOxcVdcwbhz2Vgm3CvkodZH1Ipt
1tgL+qhHwXNB+pDvE1QKX64IY2CKmwntLexKM8LuTkVMhiyUcp1FfkXgsuw/2dVc3kcuLVn2UI/T
wZmssZc9yEaP7XNbccac9wz48BXmTj2AlzQsv9KJleuhQGC5fBF5ufZ3lfHFfJpo6E7Xa2RhewxW
Z2jOaVNNLUCqHEOJdtsJT6jxQGMt1Fd9h6kmfh+VXYFOKjlWmSYM2D13vKOeID+HnQHz1roXM7aI
NCRJUtd+QnhYBIwSI1pE1jJ8gZA/ik+yHBaRbPNOFDMusaW7xM2mjXj+mH0aJyhRppxkJdoV5YQ8
dZSVq90fYpdBzPnMxzFuJEjJybad9qCjIPF2NJrm9T7Bc6/h4JMDZr3LMgL3EIPrwP4lwjHCQ9Ai
2lmNG6APzVwXZp1fJiegTgegbfa0nsdRbeMLMaF3e4jb2alxNA9K5GLT2POtm7ZoKvEwqg7tpaPd
MlHo0GiBXnk/D7M3XFoKPYE7gWT0+jggEVdu/F7K/mENkCLGBXeQQd8ew9lP1nljI3ord9G8lsUx
zoZ8Pqyo9leYyhaNR7OSSZDqwm9OlYf1Swp5S88Iyw5L9z3KfW/EDRlMULBxPeUPNkrgdecD76K/
WMpjXFkF6ulOwPzyqGVLWpt+T0P4z5GzRdqZue7O8QGZyL30BuRNr3qXh8lvfmXfaAnG0rnDF6Fp
1AZCqDlQ28qrWv8BF8O2Fbs2nvpYk0/ZCTnKotG6vFOxDeXo0DOzYv/XVp+TQfXerM2xglau+bjR
7DNnLQc4n0MqpIlw8N5NhonxSOzEh3wpp6Q0D9ZO4fnaJRYpqZ92mqMHh4CcU2ao/cRdj0uAFFp8
GP3GZH9QBEzlEOQORsDbRUCqi45jV2Xysw/fhVtx2lfMVWIN9BrasfMJk75SZPZhYbFKR+H6ZMGT
Te5mbbEvbolleZiZQwNCaYxBpVcp32bMUsvVO4mEi07wSQ0EgZiCNYbNg5KXIOW09f0K2a5T6DUu
Z/QUeoLUZALWwgK1dWBOzrCbZu60T9KAa4/BGjTrJw2sij9jxD/zy+y8ifmWlN/Qqj6qKDdxshDA
rsqtmzvAh3Z13CpGz1EfmXw1ijXRxh3GXn6bcE9tDgxcgvoiaXLNsQgC0eRSdctYqt2mON2wRkNT
y8H5MVpqKaLdVDoIOTEOq+kbbNDjRyJ7E9m9z/ITwxeTIr22e6SqzCn16wQTTsM6gms0HQsZwa5m
pOnFFgvZJiKP0HzNKoqOcsRbYSLM5OYORoVmNqoVv1aCQYrCKKD1VjLSoIa3BpxmkJXYFcDjQrxT
8HBlyTIAGdQsFeLVn8veoff08zVyYDrOI+XfONyHXczg6wCawOEdjUoHTn9VJ4We0hvk7e04+qKL
wM+Lk7SVSTWdQsuV+n4FgcJTOfBTaD71ODRk6SlsRpNU2EOekYJP7mJq4lB2bJaKfp0zb0GXwcHf
YVJElpK4scnmQbkCCDzBXlnp8AYfYaYXFzIObO5nWYX5DgA02DyqBsio4dUL84l0FXK+V2sNsETt
Yy1MouaUlMZZ55gN5sVj1rnHzg3QlN8lP0/XVOuEQ3NsJhLVrecBIryXXm/yzQEILEKgZZ6TWQOJ
oNSO16DmB/5/87cNFmS9mcow4Lh0Uu7LRTo5MKlhIUd0eHeO15q7/fl5MNTivUCvaHipgOW8obrw
ZjTAv2pE2jPMrJyggISJlYzZptlCTpAfRC/M3i1rN6ovq8lJ9LBLSmRmxzN+QeWR1E7NwrsdLRSc
1b5eex7BbnVmejAQwPNdpBtKviSIsv5Jo0TsMaYqxnYguCyT8C7E5AzItcc+E5gfle2aIjBvfSo2
25nNC1EiIr2k8OQ9DwuYhHNvcqmfJMYMsz7OLjpOTzpFhICs62fmoxKbOf1eATnnaTMm8SQGvyri
kKEQicGMlxDVV510Hj8l1Cw92uSWNT+jOt+tN7albRvsTJtSjui0T5R1EsrWG+/lWnqjtbUmh/W3
gOKanF2GJgvrkY3luwPzbBL5pEXB/j6GLMpbGyoaus1uBmwYbbNe+zU5SuQ36yOrbiLu6nTUvKdd
gLmZMvUD2wl0fsovAmpiQmVLTJYnbYAUbrqvg5mtf+Jg0ECpUoTkUT8/vVqXJrUqLRSPoSJ1TCoR
B9FamY1RT6YtZsXeYrYkfPmpvrbFPNcdC4KYY0rER6DdKJgG5hOnWk7aS4ZsguR1mfLkGKf1PN7K
OVjVaTjOTnkC7oWagoPNEuQH3jxgBX+QZdHwayLBTA0p+642mahbu0Rx4CyvVSOKkNgpnXZo6xKk
SPhHuVU05FzDHtOmCvxZWJTxam66wcQBqAVf2ZK1myFcqXiFDnM2OkWSze5HnKrmlWbOaG59RB01
qQxHKwa4DOxXFJdBS3OEv7gu7CjGeiZgDbxGC+uvAiHSGgxXBrntUKdeXTx5zWwq9OVn5IhmpAvi
TeUUZld+3Fv7L3pGUAsR7GCgEyDj9KZlGM4N0oZIQH+b48HUmTq1SpQYLLF0ZbRRY8/z/uWSb7tq
tKlCylMj7uYgAvi2p7u0dR3agxy++RK07Y/y59YoQ8v0Kj9+uveXgi9Ijmt0ZGmev4XbufharZru
xLdMxCY+NVJ4mqSQYE3s+vhar93A33vV6NXQePV85DA9+X4qpWxQBVNZeN9mrxopZEZYr+xEfxAp
n2HaVw5n4QrwuXgaa+Ermii67BCDbQds1q/oQpjJBmBx0+FRPyPzr9lHjQWKSZECJLeziwApYX76
+PbfLZXR+CGxdWxAIc47xeK5j6shmQL/acicmfvggDJlIYcrJdTHl3q35zz63YhcgxGmrxq+bR2T
RjFxJ4F6itIQDOEJJmP59OisgflEAFZPf91yb0coDi8mkKjEcE2ou2+VtftOeWHCrOAJAx8To4aZ
j+1mzIjsdwmaKHzKcUS+TzKx8PP30g2A3BHtKv/042d/u8xMTdEEMShlwecGpvTPtvmE+bieosT7
Sk+C0nEB37U8hzW2v38jzb5dZRd1XJ4W8SyuRnPszcytIDEMPSd3vo51ExSXYKFMaZ7lVGonOnVN
1vjxo/3JyGZAgzIbbWeGvD4TPtpHfz7akOONEgJ4+drj2cQO6r3YhDmC4sJ7jfuunLF6zBIsRrZB
4aecjB/fwCsl9PcvkFQLlJXtYbgMY/Sd0idVYlo6LZbCWFAuuLkwy1qLPV2PNMpfIazrjQY1wpmH
zruJ37+a4pY/mJZXJfEdT0+nn4tT5b5p8dD6X/iKGxF5VAuYFAKJJI+YmlDtQm+wcMDInGIgWgeT
bw5LvYyNbnZpbPPhI5PFDD3fDcFI88iZ+hmnD13QosP1sMjc4TRjtIzXelNYJrdSWpm0y+rdwBj6
ZZ05zmWbkdsEyjNHfNv2LbcV/GzQK1J7omZRuCZpysPhNeNzEUqDlJFXWJhtkKyfWP8wyXs6k66e
tWmy1AVt2Y+X/92GQ3naaAEGcHa991t7pLJI8YhfvjRp55GzJu1gSqBoHUwG8Ktl/fElzdfyxwsn
1CIYwowmBAsQvFWsZea0DB2kjS9RAoDb248IIRSX0Ikh/13ZyuYOQAhFI0XU7MQmKbTKytzNx7fx
9sk9D2UtIqdEsIxv7nX8/dtctEZVaOJdpl+KhvbnWVb1Q/UADcXtL1w1/EX/4W0EAV/kBx6dIomW
F2IE7p+fGWqwCehmpb7qDg3CRz8PzLbIc+jD9V+ey33zSfPbDdU9tCW6cxSl9pvsIJlmuyxr7T7U
asC2BiNVTB0OCW1UKt0snzgdsJVcK/4V0LBhX86+Fz1SrPk93AjaurRgKHnM/L6d8Cykj4AOFRk2
YnJIygUEgee0yVPT1pot0wYIB6ix6akGHsQeBibG39aW4/FwVuFzFiWJZSZFjq5MvKYgKObuFLhu
tpSHusGZ6/Ljl/tmvVkD5Hw8m+9UoLD0bhDs+8kQVXKcH8YqNyczukrmk0Mwisr540u9oQfwNglg
PpJKhqBg3OffxOypaempOiK+D0Xzeq3Rp3Va4PdkjiZCPSHo5+y9BKTDKtRzbbqkv37qNWZPGQUC
vKnPvghMP5NasCXSuZVCQezUKvLRWi8Un6pkgoU0/XRcPEC+6JHWMeVxthLU9OHX4I9pkRkiWQi+
8+2sob3yZ7qpzAtf/ZyrYHNFOhz8LMi1Qwd02Fl+at5k7rwatwWawN/shj4zjeVfIzS+SPZuzsyD
cy+O6XIAz3eqiRbIx0sa/vn6jP8DqAGEmKGDcBZCt/7zc+l4Ah3abfxcai/4nPe17x5cxqMnsghb
QY8/HQ6JmKPzJczKeNeKGEkrtygfQdbaGJjBn2ZomkActBaIRTIdugfMnT11U85Kp1vIAO5JFuW3
FaO2Z/jDqt3I3kqXLbMceY2cQHOe2pm65ERKV6r1FMM0C0zkPytzZH0WY6bkQ0OIbLGja1g8WquF
V9RQzqAoVdTfCE6l4iBKy7sMll7vhnbp9szEy0fwv+KsBNHI8KcdaOc1xcQIb3DKr+AA/HMk2oDh
j2tnO7CN++De5Xx+atPG8ZG0lyktjESpo5vX9f0UeONj5nkpOCjbwlnNom/3pRgj9QJKtv+ERaMi
LYpHRIzG/MCYYIFnybxohnAVZdZmFJU+K+sGjHOEAEyY5vk/YyglXfMYJ7Fh6pv7NR9piQm0Iuj2
WWJrS/tWDIv9zV0G9dUJVvGQjv64TWdZnReByvYiW7K/SPW82xCkXwadRqbCPOgdeGz0MVQtRF+9
dHVNPYeAQzEfKs8BD/bx1nsFWv3n6cTWo55yXebxaFdzTr2trWa3KlwNXOXFgZCIi65LFIWRUTnZ
Dl3j4K7GKfYuUzHapDaWbe3O021WHnWGxfNcDqChwLDJa/Df0VltdcEDx5AifUCh4bGqONPdoUYl
xB0ccYtkQP2jGr3woqZreavdxf0nyinfNk4DnHybFMm1VyH+DKu1kjQ1CkZUzhTRb+qj5SWHhk+H
fewPToKqqD0PHpzeyPu3UoTXFXldfdI0hLCCt1CmhtZb0PlJ/cK3Mt9EblwXe1kaKqfsbfnw8fr/
mRz8vBj68oDh0Ad6L5gar4K0uo/qF2kHFfis2b5Hy8BVGzRlL7XwRmrvpKluGc8GxV9y4TcgPC5u
0gDSIDaAxxn9NiVwrEDNIlzWF/Qc2WVp5qVHr0FbH4Odp9qJyi+eFc27Ed/jcgMsW56IGpG13cdL
4Jvo9scWxJrBVHWAAQGOQVv8M/oBE68YH+CihlNWWdBO66FEoo0W4UxXrhAJRDWfBBXG0hCz2opp
T1Od4PQWXerWMNPwE7WuVycRJ9660Djr4+hrldFPx9rDukR/PrhYvAVcduXd0wMtrxuL3bmRDMbw
cR9mxi6IFcXboI2CO9JG3Rwmkf1YZJ5dedC3jgWd4pMsadrryh/KYdfEavy24I74gAZTcWvVIQeE
nB1j4TlMIyZbWXJvVMwRPuhsHiCdnWijB1z7mF93OYMQzsRPwrfCiyzFzNWhqx1vGDpAMPp4cc3a
vV1bBEMo9yXV7DtZt5GWMO89iF+6TPhXcHYRhc68ZdkVnbEjmagl/nJF50/gK7sKnQGDugWPBM8W
aNyb12m7ZV9xdH7P21yc0Tazqk08LtY5jcr8wCBiINL7Sf/Senb5mGHMcpFlkX1r6cg7fPz073c4
92IoloCjkAZ+1znyXGZt2AsW3438ZbCJMFb/Bo5gYS6FhgtZe/CyqjE+lbX1bdH5BG1I6rb6/1gS
SJskZh7YSKPK9OeSgMVRqJgG5fe4ksu4kwpfUbmOKay5UqLHvOrovsPk6rDINN63UTx/ScNetyep
Wp37v6zJf7ElQuRjbKBxLsC4t5jQtRon3WAE8z0JbPmpk466c0vL2gW0DrFHrMarsewQphZ1dVrO
nnM5YF1LE7cc5pssgM+9yetJX2TW6P0Am91h1osj46eP71K+DwoUCQRf5BYDMNRvYZz9VPkqxKMP
wiSjITouTfy1ga6td121+JvOdgt6UxUy1jC76PLu8lT6rFeS7ehwRdGWUTUux30jg8/ZALWMpj3D
j9pS6WUhoUh0HnbIckyT08QPErFpoORO2Aw4bkpvGiWJTW/UxRHQ8NsjqhHtIS8G6zKSDhbVNKGs
i9fXCDuSRAQJh/aA79DQoW6XFRcVA3pqAa/CRRRXjxow0JQzfWdc/YiKLfyGaVGfBswWcGcsvR6x
Y4BOxBAGfVtJv/YGC19sBwMgnmhbzEwEBwkRd6tArVxObaTUpslaCSIaAQXnFFjRhOqtTNx/hr7J
Po/1NECUcDOadDrH7vTjt+O8O7YCCYLT5xM3fgTvOkS6ipcq6sT4na53lzxwuvkK5hyc0lHZ+gpm
SMFMSa0y3IW93/xIMbYvNmuMcMjRCxr16KMWc2EHU/HgQs5kQsIpcEDrsuRjSPJgKzrGvT/v+n94
FvdL+/1//6+nF7S/dpmiSHkefmdNUBMbdvl/T7S4/853RGr8/b/4r/6Dq+78i6YJEdSEDn7Zf1DV
7X+BaANnTU8NmzL++f+0qmClS/CdiIbSpwUS+xvTwhNoVRENyXjQh/x3CetUuH8ccjTpjU+fQ+7K
yMwG7P4mvFJxeFaKrO4pNS/qO0cNsTvXRi95cjdDBZ5uY4S4povBXZZtpTqmf2r2jiCkg5OuEhnz
tVhVe1S5nCvVCXk/FzZJX2Zj3pxI5W+nns5bIufP1Tx33W7BXOcpAi17il5NuR0jf9p2CG7soaW/
jHU7nGooFUc/q7EcDYsO8VZsSyDojriE2jYjME80m5WZyQEQQEXKExYlwsLNZ0RWw6e6V9XpyMjp
YGfyMKogQLRIYyScZ8k1xuPhSb1k5b2bevDZNBPWhLxdNp9ToFJHyKfrmUIDC+iZK+W3OMR+YDNX
bQl8tE+Sy6ZfhociH8IL3Dbtu3Hq3V1dko6PTnRpg3DdhZh2fi1ThQWYV+gTMIh6BxQUjZHc7o99
QPU5ZWJbAI+6bQBsnPa1Wx+w0sUKdNTONSntWVIXO59j5gYqCXEsxhTXWaYQS0rV4Lve+Z9626v3
UyfsrU27BQbgrE5HtSKKY63OGT4v1lmpMFIt3G7dguDEqBhK/GUn6cjsIcVYSBBN472T4ZoNCwJW
dlz5R9E61cHtINzZq1pvW+2qywB+3AaAyL2cq5lx4ChNiU9NHxTqdi1iftEiy4PErn1ntfNyJ7I8
+DbG87atl6/QA9XRab38ZNRYhtPcjR81ALtDDg7pJUQQcbkcFze/TPyq2OChPZOzz0O1D6tS77I0
DE+U7PtDJ91sx8jd3Ye+j1NbOJQboEbRt7Cvpx8JOIrDatdg87q4qvd8N+JWLJMqL5a8peR08gcG
YcuTxbkJJBBthkt4Qfo8tGx302CBTaskStt9m5gOgBuHu3QtwjP82etrYM7NZTk5D+DW2oFzSXQn
kDCL27lBAAYMjb4Goxudiy5DA6stRd5vUUuEUTBaOJchH1OsGhI7sNntCmzzDLc8wHgudsfr3HuH
VLTh1oXBl266xsXxeQxzuJ4RrDxXjHa9Ld2x2nnTqt0d50WwUw6cy9ldqxvL8k8iH9XgFPL5ZS/d
p6bsgviioxGXnrdO+Y+EGUzO7x9R/XGsUwWiNHaP5eAhmLDRSExHzyuTwGwPa369XvWsbtTohtVz
VNPcvxAArutwGB98+Pw3UHfTHkOQIrgXsYIY34+YVpd1dDY1gVvhYa/KBYs82d61s0VvmrRBJyet
CIr+wS0n4F07H//ZId3VeBgGZ7XyUbnC5iJ37WsCJete6XY9AAuuJUb2SWx/WdMO52Y4WMkV6gFV
8A+cK2Tw9spfnNt6jsb4JY87tfWzFRsQO8JFHMDV3h6bT+xcv9iEEUnbJuqFU2xnXVKr2QOZbGDF
C3P3WtvNqd+UkGObcKSPAZqySDYxw11xyZQ3eqyW1n8qHHQDATctTnKKlq7pG9ERu8FPSLwswhuK
oxvP5JzB0gX1TltYwDP+jWNgAH7BJdcy6eUGyV7n3kvWpkItq0TUyIZ6fST2ccWhiEnH3EiReFVJ
lnsbnUV1cx2ECxASpP661BvOi3Ly7R0uPNYmCeYg2dsA168Z3s8H30hr2Ih9Qan3WeOtRPX6Hv1a
F4K5pfpNgVaEvV2raDoyI0JqNhK4iGbIkYrZj3f+qyKIO3rBcSSPO9aBDo+NkQ4xrBZMrlET6R2/
uZiNxEjctsGhmcwEpBRhwEf1qkcyGmmSIZfuWYhaiW9kS/hWUTBxEpntsRpBjh8ZPvtTgJvPXuLs
4KAe5ltG4aS+CtKxuQt1AEZZdvqL/6qagnr5+UKxRC7YO7tiFslx6IdVIfI0AlakNgC0u3TfOKP6
K1TV5WEKYmsLnN4O4VB1NrrHoMhmOw8ffPydb4WwYg6HujxF3UldN0OI4hJwzDNd2/HziuDMDbiz
nQpkckrojDEFzOzPRUBXR1VR+EU7HeDHgXwMTY1uPgentV7SIgjxlZ6LXTst+deUzsGZ36ENLZL5
MFi12MyDvdK781Kn3eTaE7hdxYBPojzfpwh/qbJuAQY2wylV1HgEeb0efV1BbsudCYNJZaFxVjbp
Nf1QP9/1sxueZ9hN7Sm6/V3bkzJPXP/THAmsdx1KU1BH6U274E6pgXfvwVwlR8kDHLAfwtfemURK
aFzFZ8/res5CGlRPOnSHS/p0zncNJvDA2Iy+sYNbtFTd/2XvTLbjRrIm/Sr9AtBxzMCyA4iRwXlU
bnAoMYXRMcMxPH1/oKROSdWV+vP0NndVmcUKMiIAXLdr9pn5jNWh3hp+Rcu13sW7LK1pAC/74irH
5/c0cB1eIki1NyxI/TNm/TJYSGKcSV3Sa2gm6iqv7CWwjYLq70XR5mil59lKoFVXg7iKIt3n/6Rz
mATkgrfLg+FSSVNcdVMi+9Xk5d2wDZn26Pntq+eWQbPSDk3SN7dtZ0NqsaTnHCUO6tvcSZYLPcur
TyNt4GwqpICIB2EmEfFzRJ4roEheMDy4kBO02dymZOG9jdC1l6mMxHZMquZyKn0sQRpKyvr0b8JJ
o76c/j8r20x6/6gZA1aSoUNjxdY6bf21Y6JTk+MHDTGeYPE9ILNlbPRBA6sNNIbIHZ26Qq57bzGB
7g8trqcqSu1XY/KYKSzM8BuXUBlPtzYndl8qZ07ce7PNvJhHXiwByD50zlynt+9D67/z/W/me0JU
TMT/fbwnR/3pVb7+ONx//ZHvs731gcQmsgTrR4+TtkAx+Dbfe94HIlsGzgRyCTwf1tH6G4vWtKFO
uahwWHNAcLs+e7nvQCrxwTDWpadNhZy9hhT/SZL6Zy2cnBh+CKKV2D0M3B//QRjP9NqwOtPSDj5y
fIY5YF4OA5nZ3+giHGJ+UMq+vgxzN7zd1YPzH/aLRe/gWS5KA99t6Zg+5Ryag/Cu5UiC5jfn558l
mPfXYgsLx5kbP7tLez3Q/LCL5bPIgO2Z0WHWK/9aOK26JFhrnix6bYiSyd+KchzK/uPPw87CoR2h
1cNpIlbV7oeXxMBlN7rbRocUdzvDQVP1ZzB4cbVBJ6ls2Bej/0TS1DR2Ajof9vOiWFGLwEDLPXL4
ENhKgcYapjIFh4QlkoANmxtoguJTOaUtKNfO3zeAZvbj0qb0ws0G2ZOpPM2tLm+LHKdbobX9o947
5clXQGu1SKZX0dynPGEwMgCpLxPSaUIe07ibtwTG5K2hWQvucByTCQuRJ7eOL8Uwp1uARGUw1IWg
VYnIOHVIjhck8M5vjW6QXxZzqa7x52WP8KygX4qo2MGfLAM9hag0VOUIvzIiC7lgO/UYoOCKzONW
T6YaT7vZXbh6X12RrxjZcuXmqyhi7VA4NIktrTYeGiK+8YaNXOSA4jGqz50n5dlZ1nhJtSTDRjRg
HzcggnaiM9qPaa75Y85GpXWxVLnziN3ho48NZ+7OSVlnO5czUxmMEd/zQCQV/CphyvITaff6I4F9
7znzc+POj4GfBWCc/LfM6+pso/src1gaM4QAjZa3XcsekY4pBOlPeVJ4YCOplb1movIgv1pxdXah
ZlxQEzw+IfwXQR6lbWgYBd+9jNQThU6ZfZ2a+h3POxFEUzbfJTB6tx023Y/SrciMTKLfecrR4AUQ
u3hrpUz2SZl8nlvq9mK6zC9i3xtq7MY427cdb05SRsVlAwHh2TIN7Raq1nIWC+nFTTfpOeKrEhoH
zCwS1Kpo95aT2sfIEliAxhI/8YygJqA8vZHe7j/l+pwV2yVenHKr9al/4i3ocLI4n5u+wJnJBFUS
wN9MbvEmzGncYM/E6d5PGFDiR7/TeI5HdbHXao+8oyanoJtG2qiwjYA7Sh3s4f1FprUWxOc+nklK
edmr7QmCapr7B0ZlM0wqZ95OONzuorEwzk7S3djTOOpkb1yLrzZXz4Sf+NLMLYA/uvpzki7hsFbr
L3OjXD71nOMCPln7Uz3ldMX6pRHmS9/fNXZPnqz37prGp5rCXl60oTWvjCUxtsa8dFeauyzb0XfG
+xLUXhDrvtrN0rotR/nsmtSMHdLcG5W16WOF87V0yLptIjWw0nTwIGQF2aMaWtHSZRzpY5nbDLAQ
+IMZkNJy9kbK9I6seQk0BUncIFVEmhbjwu1GCylzMgYgOrwRlMANMzagB+vbU13PJk+NDy5kma2v
d24c2jNzdwCYJrU3diNgoPVeWe5HtaDITpoVezt3zg37KL0RKmXK+OrtOry+jcWM0Du7OB+X+E7l
Nv9Ls05VfOU0LbUNleS8fBM7GjlGeIRNl1z4kaYqID7RaH80arJ+HEtgiGIQbCffeMqGUbN3zYRn
5c1lZY3Dq0967UThejy09/g3StnswefkHzW7zu99Jcl4iHU3UknXPiiieU8uZ62W4JoR0aA9OObJ
nhQIV860bHxsnM57uzfN0wje7wz+xj4YUmPlMAHpn0NqKnT0morzUtes/9iNnOieOM/42YF26kG0
wPFs5aZ5rIqJ1x3YtIX5UFDy24nylLK/3vYUWJRY0CP0XCxd1QWsQjhwLimAne50uM3bFOGg9vuA
clyYyHTZSD4B1mFTy39qmOHvl06gd+AaG+qQVnR5O5lW/SfoUu/ML5LGu9ywCE7NvlzCwYkLLHKk
FI+eKPzrwk6dV0gP/H5mofQdaTl5S0iNzWSOTl4G+CX5d7bWyy+G1xZPYIynmwI2/BJ6i6zuYwl3
aLNyM3VuHhjxuW6L8N8p8B2A85spEDXeMP5uDHz6s6WC/Wdl+OvPfJsDYeOgrTIlEIKhpM1ekTbf
5kA6CbBcsiIDYeusWi6v9L2TgDlQZ3m87mm+q8Pf5kDqCtgEstS1bJwMAjPP/8ccSJ0hRy7f5TdE
gmZjvM6JP0wwHhGeJa08cooe6yjKxGCwx435m9Hs580GWrKjY+6gkxhdWvBO/KIlR4OCYIZqcxhw
nOgbBVx3401R9UfZq+lGYho+FkuTt/C1+/rjD5/Hzde17E8IGt7Fn2bQ9cWBVXj43JEieLN//hPp
J2fhlnv+ISbcl+/cthtDNem8LprTXQaG6zX2ZY3nvUzNENUg/XPS+rLcOq1jcvnry2YesnTfKxzb
ZqM1p4FM7nVHAFILsiKCCkLmdNvF8QIj1Y3upFOMX68/2j3iP6v/6R+ByxKWDqZHvki/vIOitWpT
9ot/aBZg3pNVLTupUXKbuuP82JjUNUR67ppbTcKPX+EVH0fgHIjF8bzS8vzpximN6abqgOwLtZD/
8pNlR5lEcZzIpzJ7jPqDTId+N5cLrgxNMpH+/Qfx67C8fg6YCteuTjLczq/GiA7fxTC7o39IzXok
RM5JnsDfvHcJ4fz9K/16Enh/JU5QfPHgDv3H6sJWegcKlldSZiwOGEX58EjLnNrebG6FHcvg719v
/Qb95Qf4+vVmq81Shq/4ajv5+Rtm6F1ZSq3g9Ug13XJHQYMaYv83xYv/j/dvdXRgEwQGhLfkFz+b
D7UOV6XmHVpjTPce71rNPvOQd97D3/8576b4X/4eG98cN6b1vvAfN4UshhI28h08GIR/j4tLmUMC
qG0/z3xws4QAs9ETh2Vp1ed3s7K9Mz13eWgB5L9DcV4uqHlobtuZZMvGUZDua3111CndhH5Y1NGp
Ksp5n/LdfFSxW4JxWASA1zjjjLOxYl5kqhnyOD6nh85wuufRWdLD3/+R5rvl6Ke/0iP3y63BNShT
41i9WmB/uPVFRlQMydJOdBybYJPjajyyu+qOWtNSeJp3xsYxqy8TUNlVAm0JCLjZoZDUkyq97nc5
mb0rWiKwdfelGYLMFM+6AaLBBkv+h0t/9bPdONtWH417HU4Ayg2JyQBWFUsmkfugctk89thYHpOY
WbWkeGCfx7RrEJDjdpYfnN62r+MBx6KiMPiCp0tykHVkbE0004OGBhVUdgp0AV75vjMr76GN7OyY
aZkMS71J+k0TR58THjys5/L4SHmcuq4LfDFkrl3rTAgez1m09mcpw+IkUw+BMzhVgZEwrqAtV/lT
37FnoLmeqoNZu0YJnN/mGUqth3tyG+e9ubcjK+s2mZOQZ88JKjNNW7d2YooHEvsM0HGSf6n1hI17
Lnw2hX7LyYWoMPuWCsLui+ux1AIdTRzQ94tjNmfTeeF0dE2eywt7Ly39jUlu/nroy+ZTmRX2KxUg
pKt8jEBR/qeWa96lVhZaaMVpvNXc9iSlw2/t6A1rLv84KQ1CQ1RHG5wBIxm5Fkyw5pYEs7Pz+n6G
VUH9BhtVbQ3fdBtdmh/txBk5iibiGOccQmHfzI9akfcG/1YsV/qgIcXNpCm2gudLkMnR3BuV7x3R
Tc3XNnK6m4z3qTz2grKdBgv/Q26R8ar5RiiYbANOidcKVtMuTwwNk+bk0YdrlO1jOXdDUOGv4aOZ
mGxBfB7GedgliXlrRHLYcm9Tx55I5wbvRQ8yNzHe0AElJGi9vp3b4hJsS4IXGLupioshHKKVhCH7
IWiFOHFS4Swbg8LN/Cm+L7P4kmqzPxKy2AeSf+Iu0mGMZ63zPPf5qyFLuljaLgu0zPGfejqydmbb
6md3GsYTOwx/A4F1CqQw482Qwcdkpxqxi9USblHDGOgkHgIiF9OF5qFi5FBugpn15UetTmZ+mQlm
NJWuQZKbFXqBaBRfLjW6IY+hfJfGnoMRZEzTEOyQQYq00y7sparOvYYI3E72/Jpx0rkdqK5n4J/Z
AW2EkdXXC51d3KY6vbmYifUfyRAWB90EQ+pWXC6Ohuabb/zGWPJha4z4U9iAgu7rkyhgJVB+bpUV
v2SRPrxBCJlfTNWOJ+l56pgrH+RRXFvnVkAmbVjQ0Ngj1HGgBulam/Oarpt5xjgsMrfTj2Xqu0sT
6o0jtxLK+2bSlunRUqLc4TFIjiKP661VVFaQzUPEdngggE6w4JxOZOpLIXug1/zXrBzyOmSX2JyA
IucUaQzzXnM48DedyHdRpuYvqm/H6grDcRFS86wCMnBi01YG2weD7r405smhIxKw/xjqrVCU0vAX
tyfXochnpPkZJpKYL5ZedM+LP1rXBhfq1ZyKZgjzqMc5LuAL/KlntJbDZl8bCbP2c+JOMXiJ1H1K
cAiegZPrD5pgviiqOgE7S/UJDSUez4sRO07sZ/x2MD6wGtFMup2Ek98VsdW8QIKiR0QsIwl/5kKO
jfO+yHXzOFpNvqtjf3iCb1gcm9Tu3khQikOR0e2UQdemlorxC0dpdFp8i99rNusriEXRyYWCvJ9H
1NjAwWUdZvAu2FAq/nKyoNe+kGNoD9SpvBfp0OMaXy+E2Wm1shZ+xvCL7jlGkQ0QDfhNMEYDpFY9
fxJLY9ZzJhXFQZ9n9tYEYXOtc2MAAkvSqO4NCnUyp4AeNkQnZhU7gHyEZ9Er2pMCqEruPZm/MAOr
p1S13NcrozlBNWAJw2xj7HXBCRpOpA0mttLuZl4gIcfCk3eJMN6vaoD9xxgBP95E2NPvBEIetP94
uGuF0YR0ROovAumoy3WY2Kqp9l0GG2PDvGhe2BMwiIabgt4OJpXdjbWrk2Y6Yl1eK0WzZFeZETyY
EjdApJFg7enjtfPR3rKmu2mj0lcwG2O1b2s1J3vefjf/3Fpek5xxWjQ08Mw2VIypHGbsIlSatKbR
RmcfP0HNnXXuYjbIhpVcTaMxyeWr+//ftcVvDqyGZTucMP/73uKaNoSq/HFt8e1HvgNgdecDJFFO
SninTZRpThrfzqtENj/YZI88D7GdlN8PBFjL+WBAwlzdR6QOTd1geP1+XtU/+D4JGpxMdP9abNr/
yXkVi83PwzYHXk5zuLs5ZZsohL8eI/JuoCt+8NObLPfNjI4pTjvNpo1z59qPagt/B4pWt6e0qAQF
E3GStjcjxUeosgqM2VUDhqHeuPnaqQxGvDfvEg/8wPQMwEbLYUXlrdzUqswPgMHEeLMCpN5wgoxi
3LgcEb2gpasOCuegV1gzKp5entpXvhVvQetkJwlH4ssqugNoWbksGjNhMDn0Fbm51XAPjJdgAhZz
Z5O/3rPzX0KTWym3ybRay1ZBWm4ao8X1shR1a0OPs7RHKDefvMnBAQAKdVOyALlyEpUe02XJzlNu
pUdX2cMfY0Z9lyVq39mwyUzuWsjrSdhV03zDOT/yeQqMEq5bzV9MXdnSe2Qkizr0RULFQJTvYpVy
M4tH51M6qv6xU06SXdnGpOEar93rtBVsK+hdSlLmq/VkScgBy4/PGXLTCbp3712778uQT2J+ieYK
u6bw1UCRRBTfE+mLOGVD7kEa5dc/pk6UXCzjNL1QeKHbe8eamLcwzmwJ8zF4ClL6+s7lsRNvXE6N
z3M7weKJm4wGeFfJk9aVLBm0lThHdfHiXXv56GIVL9ZCgGxJEWWRJrsFK2nXtaFTuPPHfpgb54a/
xBA03MGu4kGWTGEqBnPbidWMoWXJF7ctKN6N0/wAfBS8UWw6od2kDFNV4t42NA5w+0ryGLBhX7FU
lu0J5BthR9not5rtj9tSSecUWe4MXb21nTf8pXo4cdFcufRgEQyYAUXlNHTRTLVrSq0+W7HI5ktR
DtzHT8xEI+sFHyKN5215Iyzgkoq1xo2VN0l1XMpUt9hnpMRdAU2mDgcU2VlniOmlnoJY4hgOiIvz
pIVQyrt3yz6az2rRlXsv6zIdQ3fFTj0VrXIbJgzkYvK5TsQMluBDMaeJDYBj4Cw7wZZp/bNTx8mb
bFziP1kBuANX1gwKXNnslYIIG9UVBKv0rLCYXDhROTI74vjZoHIPW6L/cj5OJIBt3LaMuSTLHEHf
eVZQVUYCqsAdos+9DigBXgPRFOnuOBGlN+k0494F6kP9fEVUnSsb8120MWvYKiF8JWbMOqqVOi9L
OjQhqy2QVgmfZlgrCXpKgBciJclxKUYDIY8VgMqU7uW0yPGq6Gyxb3MXzTSGccs3zsJOkbmUDRaa
m15pVVWQe8OBgwKLL7MNZeGNL0baVfueXpj4ZInujuaAbLkFwvcZ0kbJNaWBlww8myfgVQ/pa9n1
DfP3Lh4wIyJ7CWvjzUPysCz4jPecLdpyzz9kLvcp+u0P3Inme6vxp+oIzRP7c0rWy9kXIjE4o2aR
eQS72H4ZNevRHhzvbDIPAQQic1QfxjzRq2MbzVPo1Zp+YXaduFyizLi1ypHrMbL8TMKn5G5mYyLb
5HNDQnoyvVOmUe8QeqM2TWdiF9WFa3Yl+eS6zfeeF3XbQo9X/wyfVbUDr5CFBmedW62ehdqRqaEq
08+Mi8op/a3pZZq/1YgZJqFFUOOhXqw0FHBT+ZyhjWaf2sbNXjPRa4/ICepjJ9CCoD1ZFteaNakQ
ayLuUN3R+iP+SisAgJJ1W7ZCcXvB/8AC+EnbOeAsw8HKsnGQwpOT1Wm2IUE6uXYtsH4WlgqnwUkC
MAts8GynZSovVa0OHPLNahutiBSSWbbE1MVcCAjMY632oDO9P6mR1RpfYaLzHeCQDcgv4+B4o3sL
d04P4z6aw95ImiNLRlfAoWGEhr5D/VE1jdNdGXXWVQF0TuERcaV+SQ6uuqSm2cn2XlOZL00/vcQg
/ek4xfmnh7BFCy9Q7EXooFSE7S5lLVcGit7dyazCPcj8PMW3+qSi1oD6WMzLfJCm2wMnCvAuxdGp
6bhrXFHmqu/eh4R/56nfzFNrggph6L/PU8dq/NkE8vUHvk1TvviASfYvDf/bJOVj40YsfI/PEFKl
qewv5d/8YIs10m6RamFBtKIOvk9S+MKxhDD0gFFBQeWn/kElGdaRXyYpgjMMUw5Soi8IK5q/GCZm
2feqdFPvJIClXmgZtTMjnZd3E8ekN1kqSkyoCHEDt1hZleD08iuTeP9HqNZEXSO3024AjnNdJfWs
bjA7Rk/5YkTWRZNO0+ekT7P4SGSjiYKoHEwtAPgb7wYd72M0Fe4Tx4Pxdmhrk/Yj+kCjE/0/xZtS
s31WzeA9JRPfeYYgyqBg7+jGHJbVJDHKjcfEZ+JRtiq2WWI2UP5AEWKokibWYd0p/iyFe4yLYqH4
ZVLPkLutO5r6BpZvqo6+9OYir4lyX+YIgISTyjSjA8NsXq0oVs9TjHecIqbkiwYdi8s+Xqm37eTi
IVG+DKfZRNux4+lycRH3VgPp/MWVmnZbldmoNswl8ZXSDPJPVo21KwZdlaJ3mdbZSLIcomC2EFwD
05q8LhQ4YYDg3mpTLvORCt54CkxPevvOJSBAF5RT3M96klwTjsWNOqAFpWMRMzb63gl+udqLaqqh
UyB53cskRqRdQKe6m3lOjGlT6cYA7ZiJIA5Lq/Lf5nU1QFdM69Krtnb9OH7bB0aUs9SIcqo4O91Z
NkZVOah+RKNbyqRg4c7UHAu/5s4yV366i5RL25UrmwMPdIRCTXSfEg3SY+CnsqgCa3Hq+6YY+5Pu
ehougIk3xy+IB2p1WdCfANps48VLdp06M8VxZIXUSzEIyIuD1XsXqIUueswyTxMNnPje4Z1EUMAo
xKFVuWyvS7bRQTqllDiZDm131jgxbvNs7099Bs6ZsPYU33h9/aXj/2U4iH5p0lDz0HNH2j4t+kMh
Rm5omu0/l63pYI+PvOIpGqaMkEHZbBd/zsxjXTrqtWYVR2qW/HVVl/bO18yWsJbZmDtsRoheU6rD
x+y7OHtqBOV16nZhDKrI2BLn7veurtK7kcrYG2n4s1688ekaI3qXbIElbiZaxrQO4wYMwPRKOK6M
ruKu8UMJJo+qr159HO3ROXpEqB5jj9eIYGvB57y3gDlvR2DbTOG6rspDVOq4f+jD25RcoYEC+3Sa
eyvfdTKXXN5mG8wVBWxYAEDm6SjtPrWqoDLWJfaKU0yIGmguT7EU9zQnKlOGqC8UEvn6ZSVw+U6V
dScs/1CMwj4vBOaDWbSUnwK9OyBL8b4P00TQT1k0BZZeyzfQKhtBq2E1O2HXDWZgkiPdpdnSnwzZ
wp7OZvdoTv54HswlDcdG5viihoFnslyaC8ylw8nIBnk366VFp27lcErIyv5O8wkZJFyYOXsQyAWP
usZtoPDyN48hIswcpKoqzboHbTCKK8o33KArKbVJJ1u/p0+Zu5YnkbV9UG8buMhTQN0vafox5hFs
WAh8Q35jWuWTb7UFiGgubK0yISnHd45T0i9R6VkQESQPMlYbuHY6qtzaxZFQvYiwa1k1PsDVSEKh
Zv+I5LhscbeqvWdkxp2DMh5ye6IH2Wrto2tbcuvYPjnV2OqGS2oCxRac+HSGYrs8c5qxXly88GGS
s3kBvJ2c3KF3H4ihDxf16BQTN6mOewqQCO6VqR1pn8UyVZwx8ni5xlvKO1fG2c2iuDeiNnqHinAI
MQQ/O486aeRt3OFGhps6BBBzZTB2dhxw+GmuJFjDvdtK7yJvjVc4KITR4hSWHU7cje03/VZ2gKm5
DMvkdiywE0cLDeUBJgfebQPOcYuXy/c/pxxUeM8J1zR8CP2Edq8hcdpJd53BcXlTgq54Tt3LXvaG
2AqvRve13GHXdp58aSrPu0n6mIa3mI//JfPsnWEP2pWdT+U1S2xCIJByHwhmFl+62eo/ukSX791m
Km8pAo+3s96IXVFbw6Xi1HvMhNURK8m1nEyIUXDTTdLhPrXM6uQlnfnK5DsfsD+P58loyktPr7vD
pNn6ddfZpAXWWq+OtOF9rEvH48Sop1c9svBZgNU8d3YRHUTCUAYpOQ+BtXLLLAgZ+V12SCMtvdHy
AfUvV54b0FIXh2bWG1iKYFufRFEnO5ln8io1iugxKZcx2YBT7f6Y35OHi6bSs0Eki80Y8QbOc9Mn
pH0iJGa9PJjKNDgOQYahYTQlwuQ23WMTj8Z5SaLxvIzVmp10BBZ7jHt3tjPo90asDKK7+Mzmsenx
ZmE3eq6bmrjk4kw3SVetjcfr3Z4n+vSa5E3xYCaWy5QK0HI7jmYeCMNaODYN/clu+1uO2BTDxa2p
9/2LaBxcdkSAKeIWL/N7nVw1uW36jDU+omeur5yBJ1G+NtAt72V05dpLB3FmzYQpyupqQW+d19Ng
F61ddu17rV2C40BxtKbtLk7mYT9SgIeU0OxpbIu3fEmjIx9lEQ5rYx6nxT60KdEbYq1mV0ev3r/z
8f/EIOM6K/ziv4/HQVVU7etb9aPg+PVnvuuNwvgg1lkXawwGgfew43e9UdDlazsWLl2o9uQEkSK/
+2N0/DHof2tCkQC684PeSEQS9dLwCZ/DfaEP5R/pje9b9R+2xAKcmOciYLqs3JE9f02ZC5nUNCgs
2oXXRw09HrhpOLu/tMq3yvaUCdqLeAjhQUiQ2DtOcvYZOU+OWyJClu2uu5vZqtEJ/MjLzctSMxhm
eM72CWoPiBTsZd1+IDk4RfucVog0PVPnobh5LvxTqCu0B/JaQBHU2CzxJh7kMCVnnQTIvNC25rka
8o82BppyvFKecPmYQ5Cb44qzx9Wm6MgsW5BilUOFynyfNQtLcUjqpK1vvWQaEv86Tfvt2PsWCzOG
E00G9lASG6F6kLZDjLX4DZnRqsarv/qC/j1V/u5UyUf/d1fN/25TWAk/nyvff+T/XjRcGZRJc3ID
CGa9e92/XzQ6wQNSB4Ilm+HhtsKM8j1c4K6V1oRhAEi8/5u/RHqTmjbDwyKFSo/FiGj6PzhZQln5
9WQJSMRkLoaEovPr/VpEhkjYIZk4IwXDNYs+2F4jAGmY8bZTiYuqJk0kgc64/TLsc0MWUjz3ZJt1
UFS17B4MafU4QXQyBUgqBNjrMcORWTa1d58Cs8exHOAkg7oa1CMT9M4yx1IGuHfnQ0Y+GbYqsCdD
qmM7QH1jo0xIuOzry7KYM1J4KmVp6jNhnO0om0549ZWg6dOZL2crih4Y7muwO86L1lVqzyPTjQMx
+SHxqvqcrfBsiTqjb2w7Nx4StJsySBPcsBzXRnQiGBP+doRUNmIeW8gCOIUz3S25wrhQc9TaAE9S
l6lIwP8ayYo2gd6Vgs7GrFTsS6KIe7SwAvOWX6VHR8aNe0XftKKiZRb4rDVEyQ2iV7/v2xxtXVvh
yYm08kMNUmpH56dLVoguACKa9Iuzm1cRUVQ7Kj/246zfjU5SsrDosz5Muo55gKnKwLAdzwt4Q0kZ
h92ol55j7VO0VPCZSTjV0xFe7AQDrbX5Q61IDMYLpOjmPNp6scek027JUaqtE9eNDhO8PY/0aNUh
KJERiwRQ4w3PZfvIWdd98rN5Ohv96Hd7qJRNv0u6VhQbxVc91OCCitvGybcGzlq5N/siAjthT/AV
s95Fi8syjdiEVO6GhVNbhWIg2MbZXB6aKkpCavsGb2eM48g9LaNFNTYUPT4GRgzONHVtByut9Ysb
peJ1sXW8uTZXI7XjabsVpTW/Sm7xxs5vyT2TXa7v9bJNLgDqFy90AjkbNv06kjOdLodCcRMPjda9
lnJuQfrAGWk5uzZBDY6SL40+6WoLoKbZkXedtonb+teT3WAaiFq4/I0VnxK4JLSxmzKn7sBkNWon
Ax77TKuOPartsZeuDKEIRH9wNbTES4G5f6L0Ck1h7nqV7+O+MR6iIh2O4yqaGwXgKbTKqLv3LPVZ
kKEM1QxnMqKCgaNhMadHcBcmKmmM9hjE8AbOyAzWKU9s7+OaVdmrLmEPgKas66GtDFpAsV1jjYya
B9sq2qsGHNynopdRODTx/DQg8x6iBb93oLHuyTa1hnaraq27nqupvGrsLCPxUWUZRegqxS3R4ezR
6XV/dOKm34yaXx5LP42fe/IMEyDAqLjLrdoIqAUBPNDTtVt5fA/dCNnX5vCGv6gZgrmfTH9Habkx
cmehEeCirr1sM9h9fd1KzpmIvmhBej4fidFUwcR6bqOm2d+UUf85o6wlNGcilDbF0IesAG9SWcYr
yOdnu2jtoMxjOE2+Mtw2DxvgOjGSQd0k9eDcjB1yKy+bM0HP7b9Pxa9to795KnJ5r0yU/z5M3ldD
n/yv8DWv+p+ejd9+8LvmygKbOJZje74JFhKt9K8NtrA+CERV01pb5X7WXe0PPkEZHMorOsNccRzf
ZVfjA94MeoCAPX31af+jh6P5M4THFv7q7F6th8yuBmbeX3yHvujKPoooYbE4wNyya4cNvcoAchUE
3FUaAF1k3JnvcsEqHOirhODpHuyJHFmBDm7JWocnqN703oE2YPSHKMvKoFxFCXeVJ3J0irg2D1be
0zm0ShgWWsaIpjGu4gYnJC/QVsFDf5c+VhHEX+WQ7l0ZaazCuO9XuaSujbWZPZZX1qi6BxbPyaZz
eyskocpdCs1lRnthOfHFrGEXutFwO/tzf5etQk0z0ve9QQKQdyg+w6mqPcxYbgJdbFqFHrVKPllR
onOMjnuUMUe9bJWGrFUk6le5iJzu4oDcEOKKrDp60rhKS+pdZXLfFad5FZ9ofUEyWAWp2m7ss2i9
Axuzu3oVrcxVvqL46ILYnAyzVdoieW5sweAyIFOktutXCYwvTLX1VlmsWQWydKS5KUcy48OS+KGQ
0Vxbc9nuI62BTZKESVzYsgbF8YfpXYWzV0EuR5lr7LIJxzl5Qu8zHmEuOcfJctXHcpX0klXcE5DJ
o6u6nVE6iG6nLRZBLdHFhSojc7lHksxxpaWghrXPeTGRu95U9GEsu8Hp0MThOndLIOzKQpWyMPFA
ayJT1pilRyk6TWvb0WvMCVldNeNeGl17AAFPDztmPqQg3XKvJ7mKaG5PudCcwnSCp7p0piLixAEG
LIMIMqoQ8q2WLyCD0DYkKBVQFVfazCJeC4l4TfGyZzm4tO0leLtUSwrEOA5TtOWZqnP9oFZTuZQn
yCa9036kLs2+a5d6BJ/E3TjVCP+3fdVm423U53JfovG4oArdhQTNzo9Y4S57a6nb/s7v4OE7j6MY
OnGvqRkzxRbtqpB+YMQch0hXMvRO5KcpdrHFdDmmJS01OwruSvxNhdCfKwgit+PULPQTUHi1kkB1
hoNci1n9MxFHgTZ0HST/WWmEIu0UJ9ziSqxLjpwuc8zSuAv95s1e4oad6P9h78yW4zbSLPwq8wJw
ILHn5dReRbK4k6JuEJQoYV8SWwJ4+vlA2T2Uuttu33dER3Q4bKkWoJD/cs53lBXelXlMijxPEoVv
P6vjp9Ats+JMhrAl1gVbUbAZ2htACPg65LCP2b4KfAUnYYziYGkzeZxzRZ2rg366b8IY86NtNONz
luRQIhAP2+CsHWuTR0V0reJJXXsqCbbdUGM7jEWpSdCtWe6arQtHRzGILfMZKyoaAa9tGF2OCrqf
r4Qzr5wpbZFDStEcCVwMj3HgMR+pfYM1cNuBkYq60d0IQ3REZInS55LPWbFKXbubVsC5UICbbXfX
D355Qx8Y7X0cZbEY3GuJXpn6ox4v6ry2gIhhbfth4fhvm/gXByLSpD/Vcv1vk5E399p+HK78+DO/
H4WBZM+I9wVdlgNNim7wH0ehdH5j/yg9z2IZvrgk2DP+0Sd6ywqS9cCyF1x8Qf9/Fto2cxexeCoW
Uzf93d9qFBml/twoAs3mf/bSqwqOamY9/PsPGnzCySzqvN45unkQrMl5JkMMPeR+DuPxlEfKPWCL
JJSm0np6Q6PiX7qIqOixhNB3FXAI0Gi18Zr7uXmVMb4hDSe0HzwqTUaWNdLhqHX8M5uu9m5Kh+SB
UKZ8nzHT5rTxxOeqDoEnpX56wqm/7aZWfcF/mTLqDQBfgLkem1Xb1/NXs85QPqCTBmc/ZtY9JPns
JMu8vAh9O9/37DDtsSuvKtciljEPC/QL6BHE0Gr0v0VREAyLmcgyIo4QhcN6hQD2mgMx39d5IC9R
Q4Jn8b3RuiWmR579JDOvBLrbq8meDKwTla12eMXyPWdI9EnIRJ6Fkd2I0euvQks8zOYEYdsj8axU
jjSwStf2d5CU8UoXE3ZqFkQWwpemu+FQclYixStElTSye6V12Lu5Wb8xyVWIu23iRZOGThSW0aNy
Uk+tRuBF+7oY04Nsu26jHV1sTH8SbJ6snmdrEl53faxvuyqZv5LaNH0qEZXeRhl5x/aULviVdLx1
YTUxKbaSnQrZXJijp74Udj9uiNj0d/WQD2zLMj4GqoiVk5X5YShhjanM6d8Maa+SxsUqIusLq8TM
sKQu9Qmgl8ysyk3rhhzydXE0AuMIiCjbRKpCvzE0aq/U4H5HdQyDI+2Si85z9B6ZYnhEoFTckD4x
0+5xHJ2IKwiNrQ2s+KLmgfkUTYl88RfdNsOB+hTWWIRrxnAPMnQSnrueeYX2nFRHpMHJM7vy9jLt
zfzeqZx6XyyEtZUmL+7gsu4m4Dy37dt58pMr9CzzbvL9PGchGoADTmpG2WWnUGhzdl56GoWtbLhX
gPN64Tqdnfzrslo7h56XH6axty88Yh32Re0lL33gJ59UHQtCq2r3tiBF8DDG03g2jcG+sLRbHRoW
x9edU7UPqGrkeiwQURdGz4IzZHwuSzc4W6q2XkoK4CsFduiYiByKTZo7xaoASQS7FW1zXusLK9YO
t6NqDobZbSE9dq8Ea7C6ncZMbK069F+Vrb+5aiyO0VQjfmGJhQwgdHZQr4PN5JfWk+1kX5Fk19Ha
iBzrBQvIQ0U1+NS2KL7hdZm3VcyabTWyJDq5BukoTEcC8xwPwkUiZnjqtQ2b9MaPWEasHEr6r0kY
gCYa+EMswfPHIGGNNXCcInJn+5lGXERt28xT+tzbkLhX3CNv6r4wmB4aJEnigXCzIy2dd6q02hNU
Q9wVSw/KpTzNbm0hEGyG+cGb2Gp74VwenayoNm3d4+XgYfnSsRhnk1eEOwoktWEUzO66HNM7rMbO
t3lU1drOgNTO8ZSt0trNPqHpHB99oM23aPOrNReUrXgTZxb7CVHfUAnsdO6pC9UQObSWEuhOWuzD
VptXpOzke5XfIkwbPhlL1kLm2eI2NSP7gPDPbNesaIdzaQ7NVw5w3gnJqdoc/X0l9LgdcvwrTCPs
4FMHmKpe1Zjx0Cj4U4WMaUIA31bZHnPJzJBhcv11886uYcpcreCBbbF4QbaZqx6HoZTDYzRPMETy
DJB1vuBwrHcyTt4X80VljOpqWsA5AoJO+s7SwSgJVieXLJQ9wFNyge7kRvKMyd485mZrbhm0qJW1
QHryBdcTVrG8dReED+s3aD6LRPA26Qx8Q7B+XAaCr96C/0kXEJDZejCB6gUPNAR4RIJ3ZhDWOW9L
eJh8kgtSaF7gQoAkkssC3hBBFd6BE3FeUyUN5zZyEm4lnV62KUaibjLkJQKx5qZbQEbpgjQywiQ/
Myyrt9UCPBIL+mi2AMW5LTgkYOwoxRZEEljBahePqfVt9qP+SmOgenXeqUrJAlgCU5o8EjyJ4B+o
gCSDDhRTv0CZqgXPZAhATWJBNmmmw3hOwDhRA2MKid15M00drtMF9xQ4C/lpXCBQNiGk3GhMqKTh
wIiqlyoaNVu/L9m6HoldrR/zPtwnAswWkp75JhtATqGfhI4xvZOo+gVKhb5l5y2YKgGe7yTBd3/W
ChuJtth3DpTUVwk/8Yt2gV1BuIF7lalGvmSel2yKUpuf8hAsCk+m+Bh21maiF7+Z+9T4CvQND9KC
1iKauL0WC27LXcBbgDTa2xya4WOkacrEAuhC4kzdDXnSWE+T4e1sJmjnBqZXucC9zHfOF2ApmF/5
gv8abS0284IEsxabEHo9Ws2ySRADk3dH9OcSEm4mPNES83YZp3H2p2n00KPsRS/cq3xCgC27WxWp
/FDF/KRZt/sZUuy2AWPsh4H6Lps6Ow55bGFi0MZlYhXbicXLzbBIxju3f3EbCH08a2mfg173X7LO
eyFG+9UM++9khL4EFeJAMTMsmzUkfVsVx6b0py1RrQ+WiupTHfv+w1Bn1lMGPPkr3vLxmTy2l2Ao
4bW9esnE4PeEjgPN8qlWrRq6PSNmNXtXlFpl5K1mKzNdyFVV52yXUA222K6/6fXYBzeqUxMB7l74
HQihTaM8aC4cVAML9QisHrpbc99PVD17dl/VVUIUePVS8wCl9loCmkd04oow5uIUGFi2l1yHDUVe
diGiqTz1TeK/uJOrPgPIRnMAMC+/8GNXNA+4LeNwz5QjZ2I+tnrG3hTRub6xhmqNR5ccRhdYzBCW
4HOSrCKYDkN2aZjTnky9cjfgBAWCoRFj4W8yGYbTrjrPo2Hpg4c8fY2irT/zX447mfuUk3l8Shrn
spcW2BjTqNxVFnHKGD5AImqRx3KO823soZPhBDHuYyOJLiGciHVUiunMcFedG67mae4YX8aJfnUy
OZ0a6WEUdAxYbOU4rch/o9yyZ6tfseJsLpLkCHWXhL1pM1RhR7ixDdWTwPd9C9aJ9G/ntpjjFmSj
ER1nhxDbPgzDU1NYyakzo0tP4Cc0fVFfgl/pNlPkq8+9jYuIOFhMs2pIdmlHp2pEJtPmJK+2OnRq
tF6oQ4DP1RAPucyHnl0DlB2r2LtmaH53egKr13VWo5pi9WGLN7aFXvDcmj0g6q8MM1TmPobKWeIA
CB9Cx/XfqeZ/NNW04FExAvz3U83rOPlpPf77H/ijhTN/cxGhmtgRfFANH/kRwbLpWzonDOHY6lmD
/6OFczDd4JGBjb6kny3YiX+MM+3gN+whJjFCeGv444xH/8au758QWOzG8WG7dHBsDi30qj93cKE2
gOKUrnsk870ON1Y6Z3fx4vF2HWdY25PbPmPTmXf1smSh+AhPJM7XL5K6+dEtg/rFIYryGWotLruR
dd+Hb/JfcBMY9f7kzOfdWRzcuIVcy/Y8sfSfH/pLEAiElHN4HlPiUV/d2BlvFGRMLIoLZksl+bTH
Szms25pkkB83/L9lNsCi/+XVmSUvYSMIdYEDeIgcfn71MLby2iOD9Yg0+xOIGXvNeZDIq0w2lbfx
avC6lsnPkK/J8y9GRyaPOCuTz+Nczm9+z4N9U8+TfYrg+24Bu+T7Lm/6jJOi8m6BxqOGGnsfrJMu
uktR28BuGIKu5gYbaToWRDg7Q1tcx9ZEDghCRMwQgUIzqcFkbPp+ZrwFudVQzEgh1A7QOV8i3Ngr
4uuRH7QBFoCW+XPD7PEuJhl5h5ShZOTY2QFWIQVCArgTeQx24pjPBrbqbZD5D/04L/NmeB7Ij7y6
PDeYZbZGjCEZK6o9HEgGDpm8zTYWHaRCq9lH70BhiU6/hnkF8nykgUyDwl0ZrRSXrk7DjddM3TOO
KWRHiUl1y5QqpvPiAniHwM6mnY7JswZMRAoSC6EWUZ+l7vBkpLcmMZtiA9bEfMkr09tUyPWbDYcO
a9qeWIndYI/BxFzU9+7GMIgol5Xy8hVFYvcgMPxswbnq/shQJEdHazE5HZM+iNfC1m24Sjxh7ojo
XIBDTDJtVnheLYytQ5l7UY4NTosoSpZlUczsOW1mTAl1ajgHVmuWscodrDvadT/56RRsY9crb7KS
2h86pcWo1yU6yGm6lL7GHEkWxm+7azoNijS3jP3MyfamYmvYZWayY0k8bPilyiNnWnE3W9Ngs3fr
09OcBukmcDv/Nfa7+jDjYd/KvO4OU9KAEumsLmJnnDJlXavBGbv1oMp2D6BVQPkKxhMepfDJTq3+
EOhYQ3Pz3fibQ49xTcjM6CIv9ItvDJSyakUenb1SULrh/opI0UEMs2sjIGsIkuK3dx9HaFHPfZb0
bDtTwhv0vWiKBEYciFwscKEdKkLfR/Ssq6DusrcyjcMkWHVNurfMSr9luLaAyGQxfqhVTba9ecVQ
vUleB3wy9UGWg2Mh1GuwAvczZBnTTodP3phA5JhcaC+kZ2B7DWWPmcwXykADHPZ4khuJTYc+jNTq
bdc3pbHFajRdDWhPp3Vr+p3Y9nDAk3um99NElLmyekhQJflBVdkU0QaQVlR/dqRGppkZpVuuJMku
ONZ0BlEPkDNHAf7oJtYJIjTTrl5JHrCPoplybvUR4PCUtdmd8HloRiMWrlUGI+Ka3Yl/tvpKybVh
SV6tWT7bFIcuU+NZ6K1yW/zK8eC0aN291FkhLebdj5E/sxMfmQlXun5pQ7d60YMl0T64Qz1sYs0P
eUsFMBLiZI79FzNtevMKDKFrnmWo0RHVxMm/Nm0uIcka+bx7f5RLPnmMpx+vIdGPPEczoxvOY2LN
T3lrGwljdU38YrsfF8bGvOEkENMrqt7GrE8BJT3/x25VOtxHEzJNjF0Cge2nMhrzpIW66pav/dQV
3DrN3F4QUOGdFQj6gYJqqIyd7hEirhyjYY+OePN6KuNhXFHnwl1pYaYBA4isawcRe7NiLJBfN26O
pp/CuHI3wTQMaBmQOcPBIebzsjAahjOad8C9W9TOsWQACp5XNdAXZtsN+03ZNv5ng2HUtOLLyeQ6
xxoqNuykMZ4TchmAV1C+fqmEUZ1jD8zXJvAYN4WYaJkpAOzJdFt9aUX3CDvPOw5Spu5edBL/A0v/
fGNkTog2OA4YqosAmCISfFYSDqDjnejN7Cq2h1AtPNryMs5182Bl/QhUL+7dry5dAWttW2DY1tk2
tSpjXufCHS+dPK0uwniIL4mMb9oV8yVoP0zv3W0wNljDjLw7Sos9BzuA0HjIOGdmPrIk3liqvFoJ
VfjksrptG9BAWbgppw5cy77U9sTTb/DSZsNzPFq7kesgCeaB3xZ2+/x+hv93+v8X038X3smHamfz
2r3+z4+K8/xaEE2xfs2T71VTJj/twn/8qT90YojBqMscxvmEhSxT/n/M/6nVfkMLZrIOB0BK9cim
4Q9xJYpMjBked+cidVkqxD924bb1m0vcDgGC5g8V2d+C0P6SauSai37TIjEWzhC8W4zoPxdITEiq
WvX9eOaOkttBh8iEKjtd0HfUBLfgMKdTOtJYwy/POmZszvCYYXxQq1aW6sd99m/rtffF+0epJ+/G
ARK2ZC2ZDGcXH/3HYhE4YJ3JuCdpRZXiHGXsEla9X1GWjAPjvdWgnf7FR9eSrBDEY8tU6TsSfm59
Zx1Iv3yTXYeRG0pDv7HyXDzOhFGJ/eS54TcxGWLcfbje/6K6tZbi+td3jC4BcSz4IhO13S/veEkO
QpLfnW2yvkjFGOf8ccCgZu+Y69HuDtMo0k3C3IIiiySi1ZSZ9r6AuiU2zVB1bzTerVgTAOZuMMNX
7H+L2MTD1LhZtI2I57yBd3EqWknD6pumfGpj9c6aH7cJLterpImHYv/nn2rRP/z8oZComgQD0bkI
5Ea/dBTITSNt1Hl7RiYhn6qItoNtAMM1zvp+vGEnI+/rUOSf/vxll3vt48v6FL3Y7myw6MCVoTP/
/F2yNo6cuo3KcxnM4iyyuD/z3F8nQRg//fkr/dKU0Lv7Pps1kxQvJCB+8Mt9ViMymxU6sXNQm86r
0hXLlrAD579ii7w1VZ/Pa9ucyElKbVcXf3XT/Ko/4VNapoU5bCFML13bzx/U9+0E4BSQ4KXlf4Vn
RYoBIu58784FDltcqqvJ5NLvda7e1y+V/63LZXvUgK0uR89GHAADuMoQ/JfFo93UFvTWYJq+1cZQ
b0xjLnzkFJUD0cn25v4v2qpfO06+PihyPDboedldsqT8+f2bXu/Sb4bGlejD4jVpsF7hBc46ppYs
vMropOMk+xIFsr4cZxUDpnHGhCCNwf/eQXqt1lMckYVUpcO3pLH9t8Fl4PYXcYeO+08XmcUpNxGb
V56t/DqX3vBD5+k1bCCauLOvEDjWoYRkBXBvj/EFyVo39LCYRmXeDsRu9SsYCszYRYmOkpomX5Rv
GRXLXZ27yOH8XEfPOi2oDlm+rWr0Bo/eoqDDfoSu4F1Wl3Q2ErswbcuzXnR3alHgRZBsIfm9C/Os
IS4OLiLGO/BPNwzqkIfkva/OqNofund5n7co/USCemHTOP2MDkAH6WW+qAKRezqneFEKzu+iQW3G
ToH0Hy0hm1JkhXpRGAqN1nBOx69k2Xb3vWkgRKQz9UGaqp6FnWU9qFjobB/6GGZWjLnDL/Jd1JiU
yviMKb/Y1HVrHTOs2EehZP6WDDUIgXpRRybvQslh0Uw2i3qSEWO9F44lr5Uuxq2jG7UT74LLnBYo
Wg9onBReLjSZRWujzqzlNeskBJtCVN2Bo8bS63JRdAbQOD6RAxBfWI2s7127Q/kpU8NCQFjMr4FX
kSpikuuzG7Ig2uGPN1+tRUPavstJ53dpKTR/ZKaAANjzLNrT6V2G2iyKVNDXxaFEebriAEKwilQV
8Wr6LmT1Q+3j21rkrc6idLXfRa8N8tfIWYSwGu0bS8FFHpu+S2Xtd9nsaPvjpZfNcx7e9lp1BbIW
hhll8xYzdbDmlxYbv1+wNoM9kVVfralIO5t2suv72jx3WVdkdHWJmveD7LvwiBsRiGxq5dW96Rv2
MZ1syv+eaxCugIfLkcsF/WpDVDDnIfRurbYeMjIYXEQPhtexMkluOWSTr+PNNOZ4oby2s7mjdMiK
RK97zkLSjOI0vGbhYHvRmkKUsayws7bYlTkaqFVO7ynD7bjQWowf5JYpRJO7JkiSFTrtsw7Zifk5
BOyQqmDHsLuY18Hs8sQsIWZAAYkboABDO0XtTYuwqSAsJgm+GwhXEnNjVla3T5ygD87uu1++tH+4
58uxVZjpW5TKTUzaT+wX27AdZoUOGObLbsq9YjqYbVvUxFRMebL2mcbm+yZRibHmslrPhGhi4rdt
L0OvmxWmcZ2npoFJCsnPc1oUsjjadJg5wrPOu5v7zrZ3qHwtcRHruAU47seowfdhM9TlPYexfUoj
5vi7vuYdbKuO2nwbiHGW6yCFw3hVBHSAW4OfSrMJhehPDWrIfBOFdtRv/CV1ZZX4YP9INUrt+Ru8
dcnikzdAZtAEqeYoEMAeosTPPDgombI3SZWEmxkfMM2obmp5k4Y6dZjuKMInCmKbjQuYas5O1GHk
8nalX28FMdHVMcYDi/ZNOjEKWf47hEbwt7l9IlutR50YMyCoxPjclFMFDwXja2CdBQgTFozB4Bj2
w5Rrqz97tUTGgM6qu8KCwpEUtX7GH5AF7vVdmCB6egFJWcYnNRU5MxLtzsmF6KLuwUkt99XFlhgi
DuHm3fXliMahhRzJm+8BqGxyW2WAY3S4TUSiXnKtqSxSQs3uW9fTX+omtg+Dr6OQMRb0IfBUIX+P
m1fpuCubARQDVmvntu1c8SC6JSFKs48JEEFMhHwMVpEmh2a0YHSUftRa14nhy6fSVMvNmaaq3ft5
C9V8xJ4YrE21eAViXfLGKvRt4oITTD6x5ebuLnhKMqESCwGEWX9o3dCZZ9mdFZDNg5iQ/PWrbuz4
C0IW/TduZnjjtmLrqI9VNZMqNVrAYvdm5i8ffnnrmucT72sBSjhuyafoFbtqDKJVNq9lNvDTqXM2
Srdl4/OTb3qqgoh/xzPV6sr4GhHZRBC7XcdMKWLdLHQKgzB6hnG9GgnRgQq1/TER4Z8BaPOJeICM
Uix1MmnFTyGxDUv3zyQniF3i28Yp8l4xMPM2xgb5ot2NZnsRUeamWETKLL0POC32IH7EWclIvTim
hRYlduLEOlXABHua2yoaNlPjK02BO9n72uJrZXuiJnSTmXsz9q1ZHZQ5DRkQ0SJqD0VoFN+nGYvW
tmXPEW/oA4Il5WWK2x0pEfLZMMNiV+g6Qs/q8JibGh3fJYDnLiS+THfjWo0V8dhzHZKyYks+Nakx
RNvcKvmZzEZoy6ODEld9K3ggTydG+Pw29PLE3qauwTc6smXbcshodSGaHtpaKPNu4KS1B1LsGpV+
biTZpcZEmQ7NrmvEGxhOoJuFED7UJG3xV42FiOc10U6EETH5JTLcyKSHjxM23dU4+fl9OpCKEPjt
wSnGASGV9hhXZaZoZzRHGSyS0hudS6MzEb7GqiyGi2jSdQy3hqipByqR9s2US4Qxj852Yb21TFWl
HgLFKTCpe+RZIvkkKhauw2qmApse645sY/4yxBnIC4wsOhlhrb/gkoCqk/uE8hwJpRW3rPvCed/0
iqDvZF7ML4nVpfbNyGrQPRdejTJGMdfzrhxCdcb1RHXTEr1Tc9V0UCLuamaf+VDQtvjsR3tsNkMO
HH0/B7jlIPcx+tpM4YQQgoWYp541oWAPaYwrgJ9DIp+414v2ppSYA3a9Vct0F0B60auxf7FY2pJt
yJDRf3Qt0rw22o065wp3XDDcYb+XDYc7d/SWzF+uJo0DbpaEqC9yIJo6tm+s0cy9YzhWks81jkZ0
lTUGUNuiDXlmMC/su6scjRhtpAT42sYLpEuPpnmclMPvfiIYJsFjE/tX743HfycpfzFJIVPrz6F4
52/6f16qJvsopPz9D/0+SQHjHrgY6oA8iyXNZtFE/u648+VvvofBmZm6B8PR+YjFe8e4By5TlmU/
5vnsn/5wFZi/ORKDghTg0F3UlO7fWcP90rziT/AgyTOaWWYqgfce/Puh22AUp4jAjKrjwE4+WWdl
5F7bja7PYC6CzZ+3r2wVPzbK768VSLE4Y4ldfp8OfexshpYOTwWiPPq25kxkPH5Oe1s+TXwDl0rN
cvvnr/dLJ7W8HvMYy/JpmK1F5vVzJ9UYtuXXgcnrsWShnkStv6y3aNK70bGPTAk8tIxjIB60l1gP
f/7ivwwjlhcnkctjZsLVY5e3vLkPXyyxEgB4EVMf56br3nAqtt4qF0NwCZVsZFs0Sw42868+8r/4
il2+LRp0irLAX26bj6/atV3a4OxFGFLAqc9gLb8NdOx4BJNmvInM6W+/oEeIkcnLcffCTV94RB9f
kEJ1rLEJyAMYF7Z+70K9uJPbIrAN4lkG74ei+z+etZH855q2x+KYkFmY6b+ujadWEEkMLOWAxQ4S
Y48v0LqeZ8XwKSD7GXdan4hzkJfOkUATcYeEs3yih/L1OqbvYRvmt/5dN1nILprB7QesKnFLRogc
P03WXxHRQTbxBXyYDi3vVzAyFdyCGHishcr08QsqiceLUuQlBzr9yHkwCvyUF22Um2oXYYzeFCoS
+iSqGAwFXEkqRH6DE5iSHO+FiZjxlLSBfXzPjIzstvFW5BJwLyGgqi6KORDsT2IUwwNB78X2vdos
LJPvgRkNbUVvwZdZGU1CzTlZM1F97ijObC4QOPa+SbaIMY13gjXuTUijzO6S8Z77JRjsemJ1Oo8D
Na2isKJJIAqAp4S3SYIhk4fUHIznNMeGeKcaq+GWC1OMJKAumcMt27xYiG/cpazPGA4AgLjqHDk4
t2M56cvSjGmFPJfZAx51h2p6eRAwEOB3Og7teGPobryRSMOC9Riq+qVPrfplbkz7SJg1leE4DPVL
UNgDsr0W6qBUQHkX/rLcpqJxX4PGHO+YTVGo42KtX+y4G+8MZYgHt0N8SP9A0c/6H//gJMcXr+qo
cTxHoCxi3TXeodrjk9awFFdF3vKCFDThE8pCjtk+0O5r3vM9BjO04bAhoayXXDSKCPmE2d599air
78Abyi2aVtfeweihdJcjlS95fuF49+NejdOIWje2E8ryJBvbNxYvDIkdlw/LDrZu960e6AIMAMvx
SWI9LY4ZQRKQnYGqBv22c6z4OR60fAqA6YpNl/WUeAV0GG/Fesd5JbehfmG5yI9fFfJSTs1SwxQQ
Ax2qIVIHs9pYkyhZXTTmxOW362q8IW6BqmPwFgApv+76ZRzpQ9c/yvofcaYyhq7cxwQ2rnS9fFbt
yHwVRFVzeP/+WQW7a7sPYGFmaAZApMftWpXSPL//N/jYyM6ZzJTnxhwfDD7rLQvmYaNZ7+0o77iB
yUsMNl6X6frQtmkYXgiAMfV6AAu5ydQYyDuGwaJhUY0ir0eyFJjpuVNey7wkAEY83qPjNxfEcTWG
uGlStMYhwl5AfnkizKMWnc/6LyoM2sKWxtnYT2af6o2KjCm8q4E25au4clk2g43qwksLuNMLs0WY
M5MBp1in7Zzc6AkZ2XPL1x/TcmCQbq24pKswWWkbkGHX4MITUKODy/fcPtQLG3lM0NeHuM7Zi+Zk
VUNP1vbCUQ5YcLvgz9dYmQ6hnMaLLqrGB6/oq3Vch6QiWMZEI0br3S6Q5tYE1wwP3Vsh1hXXhgfM
WVNGg5cOB/cz7jMJMcputb2OZDJeDL4xHJygAibem1ZFbmQ1nwOC596oqMWZrDsydJPYO9dmKVli
zM50iV+ogGY2YmpfzWmEwrWeuzeZxFS4rQEvZcPNLU9OCLJ5IxGOyBVzbLb+ZQvQVcCaBFmBCaJR
r6Xw03Oam65zUNrmkU2MOTddg9Q6YsUAnDsW/APJof14xzHHvQzpJU4OnhFySs8LkLtFBOSyAiVG
N+6xPkSL3IM0PJzyqL6flkCpc+2I+mVqs5GJTqZfcaBHTykIgYsCovlDapjpM3IKflis2e1jiM5j
n/hAuoMaoO1KyrDccIxWD56LxTLB+d/yMVDr2kXgnpgZmfJ5bmvxuWgMYz7OsdMHRwB3sw22vm7H
nd0IhJYA9OwvczS4oPvL7JTLOrxkQRHdQMWPj8yZH4Dgqqe8a16nAiwst6B4IhC236Q93xM5BTzn
3VokJ1nV1meSA0CW5jEy7lpq/x5BbeZvkkEfXbs3ho2tlVjzu/QvnLBqgh05ZuX12Ftjv5sd66lA
9rOpRnQ5q6GI9caZLEVSae64SO3tkPWFbzhfcmHz39ecWM2jG0uLQWugE7yNzKKr3RxUeOWsKOtR
JraZcYkMueerK0ICiTs3+jT5QXVInDK49mPb3KR8JKwZgEBp68P2pRoDapG6I/jDZrizzpAWPWj0
QA2y7tbhYeEQa3xugnY60roFZwPT9RNBSsw6Fnz5m5mnEvaCy+Mt82ZummUJeNfS+2+icUlW4FYu
sbvGlTjj2eVZSs43z/RU8vcMFu/G62J52WouzTrPJc/BgogeJCzBhHezXlCqUO+4BUcb1YeX10mB
i5R1B7Tb5jCxtMId4EZtu1+CMi9lnRPlE1S8csphAv3WD8iMtHl5jzY93/sT53jV8MKkXzuvM3S4
fv3+CGQHT7PrG9Fy62szj286XQblqq81MN6+N5n6uPSkTWe0b6WdcXIIu+GOQCfjvvo552ObuEt3
6CY5vZ+qmEnknetTMUz0Nfsfb0uULuMwFQM2O5Eex/HlNzztVd40h2FiLdYN1L5FQKKZmElXORFp
4JVMHwmyG6+EF1n22kRF+6IxesTQIGCIbpOi5rMSHsdLIpOe/Dt2FXnLaeFhFilWOQrYLF/pwBx8
SFWj4xF91KbwaJU73YcIal/wIfJgnRoDkljdoC2FqQid2e5F9KD9mUi+imb40mFIwHgl8MV9XhkI
wJGdfe8aJfeAMxgu856pct4HZtaouS3g4nCSK9mJBxthdE1qx8jAt0FiNPNOkuUbVbiNVrlLvs+6
rwOXA7PhUXUfLlc0TW0uU18sY7+Wy2igZQhXEPlxCm9cPGPJliDH0HwSxuS4Dt8TpeW9ZydGfz94
Y+7V60THURzckUIiyVTLajkj7QoiNTEOzhIjEo+IX8IK2bnuGIeiuLjLzQrZtenAywnzItl0mlma
JrNzXxiSGsQnXeGUOU18JsxpYO8aTwjjJgKEMayf8nSur7j86q4KeLJkQ0zmsCGTk9FFITNt2MnO
FBSHiJEVdhvSD/MeHH8eKG9DFifZDL68cPAwkSqM+SrgkW43UY+UPmKlM4sC4fSojtUAF4zQYHFX
OjxiVpQhDcHTGN5ERkWC4TX7biSOuwvQLx8koeTorNVQbfgFktzulN/LRn038ulajo4+cl9TGPTK
vJZdbV67BFBtBsw3XjsVh7F31ZbaOLzHqDbtUg5RhM+x3o6Oc+2YjFVGqy9vudqcyyR0nDj5ir1T
ZAYEE7tbB4W3jWR+1bP1xxwbT9fmVEePteH1L01l2edqAI27hpxCAQn7K5d5yX7lxi7EHZVfubUM
bX7/P/bOYzlyJNu2v/LsjR/aHMIhBncSCC2omRQTNzIzCa01vv4tZHVdq2R1Z1rPe9BlbVbFQASE
w885e68tbSWRePdQxon19GKwx7kzWMrdQxn+jtGWC2J1PMJbiFLMLzJMXAUbbcaZvsYbuCEArF9W
kHDJFOF9xWrIoOfUVYZ2sE0cNJcmWQLkIXB6Z1Dc3JFzr7j2gE7p+E7JEEd+z7b7N6X4UnX8VJUs
dmrHhIfPpJzu56fSGExA7PHGK/clDmY2/WhwjRUhQOPdf1gFw/yHCgW4gLLfonD7ufpB5Nl2cYFw
MMWBECGKIOCjapZJizXqxcm2ltLlx3L46+P+rfTnuMgKlsRj07KoFH8+LiV5ahIdU+4J2bTfWi2r
91kz0vgfnIWeU2T5BI4xZC2u+mWX++ujL4PkT2cXZQVVMQ84X0L/9Kth2NE90e1iPwAXMVYzQMsH
d1l14x9zFWiErPmirClLlp034mgW9x9f4b8du9907HRaAkzM/71o/lyQ6BO9fWZk/firP5XzLvJ4
6iewHgiWEGHTRfmTvwwGZNEwoZz/gznHv/rT/IzDmdhFQd+Fhh7CGjoB/2zZGXwgADggWRCvBCKR
/0j8ZH56eHUeKKwBFvJ9BP6I9T/d3ERGD10R6fVB5spx12CN9DsRVvOFIUm5LarYBR5XOuK90RzF
HtOrD1OWqyNdAHVsaqMHzOzoZxTN+Y6smt438GVlxOUm2oMLRmvthKWM8NK1nq+H8Xitk0/6Pa4N
/TyGQfrFMqB3lpkb+UGYKQivgNpRNzv9uq4AX+iBqIddm2nzvqigC3eIb67+cslu/niU/k/eZTdF
BNPqf/7vpzYXZ8Cia8rrdUnsNljGfn680TvTpYBmcECNSFeC1voumIjLMtp2+V18718f71OX9Mfx
EBSwlEDQdljKfj6eoUE/DpKkPAxL+YiJ6H0Bu+Lr5hz8+kif2kXLkRzTQES3eOV1rAc/H2mGjDk3
dHggaFcNpoh4WqTA2s41VXTfG6m1m5iE/2aV/hc/DzUM1g6bm8llxfr5oLEwmiHLsfZCvMdkSsox
8WEC8se6G2U9/bE0/dsW3r86mrQQ7wHtseiNfjqZxFFD2cjilDnyIJMLAuh5O9o1MOQu9R5+fTr1
T5ql5XziZ1lQjKag6fy5DQt+Pw0zJO6HKhxTKMKhguxZVThw3SWfM5zC8bqrO/08NEm/n1NE7gjU
CEr69ff4+2+mS0o/1mInxT+dT5c11RtnyjozPlRdQrLB2ExEZAQg4zy7JLb41wf7+z0koSMsIbDA
S2iefXq5szlOzRbR/KHU5/m2cOtm3Wo8wWVYJiFaoAjPp5N7ifub4/6rH4nAChaIbXtMNj6tSwkx
jFFgl/EhH6qe6R9XczC7YVjlEYX6r3/jp2MhjOLzUUghHWQVFJ/bqlakDcBFcE5HehWsK+aWZJaI
elpGkebjr4/1ab39caxlhGPRzBXW317n1MK2VmvcQ/M04xMtlJMd08js9fWvj/N527D8JoRtbBpY
ZLhdjZ8fQxTdtHeLMaIhIXtsuQN6Vvgr+ZIZbsr7MIrYZY+gb5BA1WWsNiILwj8mff/24fx07yy/
FfwiC53O1pCd4ad7hx5iQo3W8h36JliXOlYFfPFMIhXaD6gCLnpPNq6/Wc9/7Ij+umPisJg8+OE0
dXiHfu7q94HdF0STReBllPlUx3Z2ZGM3XZVxHu5qs6QgJbdvzNlbM6H11UDe+WGw8/Eb1P6q/lrC
GTomKld7JsbZUUWKf8yxdvvrK/SvviccLrYG+MPw1n3eNyfSVMPsaNpeoOB7JzHcqnG8pB6XKLUH
e59rcQlDP9YcB4XNkFxEj+hnZaJ+OhD+a528FnzEGLnmlafZjbO1+7CI19jUnX736+/697uWIFs6
n2A52ZH8bbLHBL4t0JoBLPEEkfJJAIWRJPKm3fz6OH9/EpF7c8kYNqHtRkz8810baQYnBd8+eRcF
WTbRzD4/Twp5oqEj7399rM/LObenKxyIurwdF5TM55He5DayscaY5Zyh7DpwVb8WKRlOoFgIMjTg
QpRg+E56NzovJBFTYhey/c2J1YVcnsSfb1cceihTPMmmgK/z6TendakZPBlq73RDPR2c1GAxJdbH
LA8B/udbzbTFu8R85EdRl9WrqaTTz/9PandlZ4JgvaBXR48+O+0Xj0lUU8Vl7Vdp2yE4TbL5QvVH
rgWUm7s5NdVHP3bpF3dK5wuxFiPZEVVtL5Dy5Eg6ozz1NE0ZLGSDcSe7xL63w1LsWx3ZZYhmuFuL
MtIeoEnNtxMyr26FEKq/JlqvfUvROrzP+OouDXk8zAnHXH1kLgmKxzyrQLUTeqP2c6NbzTamZUXW
vMMwAqZ9YokVPCzrjQmQ/pXNnPk4kHsB80X1meY3o7I+0r61aFChXQ03Da2JS2DyZFuSpUWv++i9
C1m8iyaAslJoruHnGdtGH+iDG/hD5NGCYAJm7QZLsBnKHQYkroN5KI8r58Wthtq9A1zH/cbTTw2e
FB6HL8tau3UN9F8r0XTOy2wpuR4TL7g4y982suBr0Pa1NlU0NLRWolR78ApzuvCeSb9gcxyuf5xe
ZQ/txshDcVuaVZgci9lJgRLogW0eDfDOF6xIpKpWcxiXG+fHatXp0wmqACsUgjvtNS8S7sgC+52g
2ajPe4CXnLsJbiRhUkKEDwiMrSfsTXQRjUDkN2ZiOAu+ns9BjBxeYHsE6wY7+3stPEACqq6nYOeh
QkL2KXkpMEAyH928J9dHMzi3mWlE72hUjK1OnMEbRFZqbR4aYogZHs23QFgx6bUJ02DRV+N1NFl9
CGxVj15TGzkn0/H0iz6Rq7Uxl/swGwjGdJmKBKif3TZaz6POBkbPMP/lPdlKKwfB2CUYpqVpQekF
+Az5420mNSF8jKLNugsb/KYxPwAhEknNym+4wTaiCcu3ECHonq4wdy98ppF0yHAs9l1IxWDLQnuw
Ye1xHQNrugRaGh8TN914M/yOEW/odaEBSG1jR98HMAE2qIckEbFFfRtguj8It85PQ0BkBp70aG0b
DWQkM5+PtJzsPboK9RC0zqawuuSNEObkQrQc7TclobLOzi6J5pKJlRp3IorNFzBxSBStjNyUiTiS
hJgwZt+zb1Dz+bpNZCCau8y36jxNfM6q8cWL+usooKMa62Q2h+R+DF1YHAnXIV9B6wg4ywaPJho/
i1ZhTZBtkq6nvu1WRkMgXCutl5r430uQRdf1SF5vj9103U8umVbYELawJx5tBZ5makrjlErM/11C
UmgL3y3xMuEns76EoWBc9Uq6/pEX3jXh9O6VxlvZac0m1jITzRCoRYOG0EET7jPTMyAKDH9Tfxpd
3modg4fMtI60YXFOGhEuNQLgEst+6Ht1whAbPLelMdO4n8ZjmGYswNayR8qM6cqOTPMCY6O61enu
H7WeENV5ts+JU00uUZ4Z7RAPqnFlBM13IlDK/aQXMSAqtXjWYI/EzMWtQl8hvnbOHaQvA5ohFhDs
Kcb8KGfL3I40ShmDYk48tbpeIRGWFpoom/UicUT6CLk8eOwMMdxja2H/UDSLdrjs5+mSOEjdcZE6
W2CX7rc4i+oD/dvxEFYeNlG0dealDsSdK4fhzhmmCcBTR4oy7x9iO2BRhz6Ii+wGCt7sOzxp6cHS
kCysjKRQfj2xF0nckXdhbjc+Ru+IpYjBYGAp3ghO4Dl7xiyQGbn/1hnbvK03C2vXDT2BfVgjsmty
Eb/A/SABeIgWX+EMzSdIafGuWzux4q2MDQJDyibZ5jGSReyYzdZ2uuCpjYPhZMLHaiM1HOOhA9Zo
0OF/BaaF71jmBq36nnXykHt1eCStghm9MbjNfu4zbsyYvQMlQqqBVakdxsn1c14QnEGicP/SMd35
aK0RCKad68aDkUnnaRxmD9moZKYzQQth5NqxH8vHal/Os3c1apV9W6cNFK6iWFqjlbOngvb23ohK
dFXqXf29BDO+gdc9HavWvDiZJS4eWGoM4Ti56XLnbGFyZ9c5qXebqoquNX5fk+I/Di3aFLX+oEUa
3QccJ0cuqnc/SnKbeAmTHpRrvfV1hHd467QaXQM8ymsXFiNuS24BcmGYRCBN3g2Olm5tAiM2gxtZ
j8nUFDdB25irTOnxAX2DceEM0h3PehqHSt/1UnJje/kFoILwVeYZzNlTuZeVY569IICSVs6SyUKl
r5mxFDuij8ttikX+rWv5SSw0WA2aITJ9F6QlUxAl3V0Ic43g9EEHc9KoACnwiO9ZuMW1mBXbfs8s
7FXZaHG+mRKtsADOwf5Ok9x5YTJME6eoghOpI26xVspKD3CIpu8t5fi5NYfutrW00WXS7/UN2s+c
d/riPAYC28srKvZyl2SOQwGgF8eUaEWerra84CNJb0pbttduM457s2pCz488d5/h2j+grdRWva7c
U1GN6hJ3ubuzgj57T/LKsTfMQKonK5DV1rbj5MOTGTDn0imLg9bl9JLitP7iNOUrPdpxgRRYRB/L
2Uj9Rs39G2iCxaOiNdohKDv2sq4uWqbmuVxbWJxPuprAwxXxhisebZLM+AoYmsDrroSZjoKu2eRB
MF0cryveHT3vj/MYayjaeQdWoQnlSIKGJfquvdFF37zjzWPN/oNkojyMepjarR+UE0jgC/ME0b5L
gqaVj+FHqE2V30YNMY+B1eaUSa32UQFKv4yyNK6iQXaPWqD6d6uO3Jegg1m1AjevpetRzC4TMIke
3cl8OiL5XrMt5m+05kmEtXti1EmHEUlWEUAFeWsVV1iDoyHRfXZRwdVkTM6akFm6GkalCPlKR5LD
rXbcW3ksLtYQpcQwDbwzCmOaMj/tOntR7BchEYhxNe51tQRt1VnZrdGRFCxn0xzcu7j1wUNIg9ww
D3OLr9Md4r5kWOoHzaw9RKknth6o5U3JS2FnirI9lkRofi2pjagwyHPMtYyzgJPpVRnLrUxHSVxC
pzSQBxn1uLeFqb5gqTffNKPUPgy7G8445oMHiefA1ws+drRG71HPIxzNnaxfCeiN2E4KeLdN9MjG
WG2Q7wmGtdWdbX6BDEYe28zyyvCEmyr7As8I1IOr3aHxgJvm5HBvHXdrzZpNxC1pNQCLSVRnc7J2
GMMDeEIp4lJjE5JrFUh1ovckRcnha9TJeLXbgldlsCeRzACmO3zHgurtqOUtH/WTt03wnvkJwa1G
kwGKj3p9lclui9gckzPRGGtHcTuLeNRPk8xAdelkuPHBYdG5O2NCyQYJPt1ZbTTeM7ImeLJzg0uc
9x9aKcAizADl7L43juCKxKahmwWhaEpJQKU9YIw9eWZl3e3KsBVwo4h0osbnrcNG6Gh1hbVpsOyg
TW9JDGvH+Jzo4y6xA3bzbLh8imqbkeN4PdhCRyc/2ntZ49QXWe9SmgBnA1rBC6JQN6PeCKQ2cbl1
2+Z7W2vFptSKeafbUbHKKu+1BtKxrafSPrUlvYM5ICBhaG47U3uLbGuLrYmwVECVedYcM616GbL5
ukvUkTCfx7JWF5ZcGkZEEJ1Qn33EVfAFq/GdY+Q7SCtQr+L0zRPRsJsTmpRO672jT2z8mXHl2tN0
+VhgCNpg13nHQcDGSgtY5EPjkDJbWzOz2cZdeRpDZ1h1gf01670S7z5d7ZXUqAgC5u5Pszl/xUl0
sOEUbCsnjQYfNHXwJDB5zqu6dhM402UP4A70RxGZO33e9FX0PPZjs4dDfpbVo3D77qFyKzTtTXSP
8i/cO4OX+HXVd8+aUbubcejbfU8NcwZvoGH/iJfHfBJHaUbOs91Y+S7KKttdN+FQH6LKpj06xEs5
4XjhuCuI39oImAJQW0jeO7e91OptmI13C9znG7LiSTtihqWhQ8hM44qd0RuDeWrdDDHVqgJ8cJMi
1efzjCqJ34gtRMU+xbpqDwFBWt7WGZKyXtHVtOJ2JeJU3wKsIywvYT+0d8zO0a7arnUiNEAF0D3N
o2lqNwMlZ+JFPvYE9eIGifpolM0DyFEZMUigCjVbEQqpteEWlEUBt323Llhe6DMtM42p6NRLF1Ag
KK2ixigMeUKgQfw277gvbqWmC3w6quTI0QCvVra4ijUZ9ZvWmyg7OodlaWhi08/1pTrRo7H/Hs/G
cB3bk34WegJMKECcEyaDekH7RZM7sBz9Tm9ku7ElJir6Xb14JzLVlpc27JeS12vRI4SybJ6qvGfr
kGq22JXIMQ7s7floBsZgEQsK9LWcgnmLkZf6arDbV5sg13VUs/1bWWF5I+t5Eb2gOiyD2J955R+M
pOFF2pjqaIaSpkBDke92Dj2CZVLz43h9aWmbCSrFAcUyM5sE4Cma5+z5x3/iuZlxJ2zK/sKJvZ0j
5bw3zKR8a7KWGmysDboErjlcDzPbHo1ik1nPnNv3XsLJxIgtVyJsq+2PRjGpK4xREEytu4S+MVoE
8nCjKPR2gFTVEeEQuqa5zXd2JpsnhF/8gAigNn6icb5taLzcIEfRn5mEc9XzRPCdMV4fapmjRx7Z
785aCNMk6ebLWEIiRLPJ77IyeuElqq+rqocd58sprnZs1ZaZcZc6uDQSNSSraKYrQvOSxaBjsKoQ
pqyx9ssKcprIMu5/MWtnmIrlG82/CB9TTEfRnU+4GRtSEXEX0pKpyEtb5QSobxEXIrZJq1ZcSUyo
pyKemZDNkuaVmpPjj/tOi3L8mzFXwJzblNTrdL4N2wZeaD9qy/dDl/eh5UvGiUaZdZt2yzlJO6Zs
8LNvuVbjVeH0nDaalD7CtPli5Fh2i6UV10DEvDiTIghy0dsXCFPgGXIHtJbgs9HL8oFpbN8HiJk2
XogQoEwL+vkORNQRHNFzJpYMktyqD1j3+LdFy9nS7ZEbVjcdIDR80Gaaa0As1aCJZ2Q3VrxO2sTb
RQ33faixvUaWh2rqR+NJJ4D0Y9Ytmkoxd5M586HxqBVvtBJzQMS50QOeHPWzpw/q2JPF8QZxfbyZ
4IWUK1j0XEyzYzY5tArwrV68JU4DLaQaNZPgkT4VCHBShYZkrPiFuYG5iKxOkPkAN4d8h87WOFO3
1E+tt5zeTKTJsSs4TX1TGHdD0sbstPjiRpOE37I5K99A5HFoHFv9MW0ndWhpuaJvdEEewiT1A0FH
rq34O6+OEqy67nsnm94P9YjSoy2/5sL1fI9h3q7p4eOIlqvTtoqHfeQJVN3k0bHIvV1b9y1sA9J+
TFrglxJh8UuNQUj6sz3rpzQw9OvctCGYpcBsVi2Vj1yT9e7tBHYOwFJoCtdyuQuGktacLCUtBRg3
vZ+4LTXh4HXcJc4s3peErzdGkVrhM4vlmS5qqRDvpfa2E6yPSILyHQYujSRwpYikQdK78trlHqyx
rPmkWKsjLBuUS645zXvNQfPsuA5ln2uH/XfXpk72KTDGZ4D64+u4AE9XDRvymlZqGcBszw3ejGVc
nfWmz68g/nQPEb7ub2VvqY+oGL1jL8N0WgUDbyaL1IPtJJ0JnShJCHBqKvUS2xKQUVObtVo7BQ3u
NWq6Yvqj/fxfocPvhA7c478UOhy+vYU/4QGZLC9/8b+EF5LwIDmgI6BjYiNt/1+RA2bAf6B/ZCEw
/mlY+pPvQngYAzchkJb+GZDypysJbqAHB0UwjUc3j2nzP3ElIbP4ucOOwEKYmJ/shShp4Wj5NIdK
dFV1ZBfZV6D3KPsAIlcnWKeTsQGMwp2GTcDIEjM/jggy0vs5Qsj0rhvO97Cg3rachPtbL8wHQBbk
IjhadJKoidsVZj8aleTzknfqzY1XkBs1kzuipQa2zTAYBjZveaU0Gt9RamYnNjPNru/hvV4hwvOq
FapOdxs1YX7I1GTS+OkqlOxLTnKWWiAC6JPgajaMTex1txS+i0ZODOqcmmV5bjqjBevSV0fDq4dv
NFtfrYzmkwXWEF9x4exo1ZevNSNrIE6ZjUiseTPrWOf3uuHEjtcgU2pmar0XZWFtuVDaVR5raqSK
6bch06Ca3pNHNCeIMl6SWb+l+bv0FKMhvtbC0HiC7XK2OrNcszcq/SYKxd3U5MVd21VEnLXiKZWR
9zjKcboe83GxxnpP4+jam15MMNb67NaKtWpvdbVxVWdZfegQJ1DaEECY9QVqZDuMLlS4b1DRYFTA
WdvI0k5OJLd4O0Sc/XuTOOowKXwRBEyn2F3ZsgOawy7CFLby3aYu9vD4vnedUW+8IRqfpe7S/Q4I
Bl9VNPDQKabuKxYeUlgdkIOjWzxlUfZEFkp0Ie0NBEU49C+q1eTGNPNiYyURaJFywXI7A1u4VZr1
Ul+ZkQfOe0afyl4iLA/LHflY9Y29BVsHPVl1abJ3jA4YXeg4wHKJdKO4pRG7E70JqJXtEmlpdqIH
d1aiJzfT1MzXaggJyZ6t6hyaEK1xOo+So5jFZtEG7Cy6HRPRr2Z0P9hNepZEfpyR8JsXQmjjrU3e
6s1QV/WWYd34tQU5TvyHQNPYJVr54bF9J4hmsPRdBrL5XM8q2o8yb86tcucCMvYQfIMfqflpWcp9
SHAI+uKudE566bF9j1pHYOqGP2bX3oxgOsct5Fd275Fu03RfzJEG3qoyJ2ObmElFJ4DO5doIwn6L
Z1mCX8w0uGuoIU9ooSGdtaXV5QxBCzrgA37Wii/lVFDvIS03j0EN6gURvhF+FB09etdNvT0hBfa5
lto3e5ZiZYZhjEWJjISVWWuAY0h7R0i9UCmdGKV91DMC6GvnVKo8uoElEW7TQIr3HuDtljQW+2tS
qZmmDlQ/n3mqvRtqTa5qvR2egcmYN1qiHFIHYEN30JgC8rkYERYDATi+6yqCe+FRlGv83eFm6oz5
xpEYm+eK9pxtY2lgemUcGgDkqHSl3Lnp0H2RoSxuoygPAbupRXPqBRGtWHNaSQxfme96/CT4Ma5Y
GRBw/MwZqsVaNSGy7mNoLsDQo8GdH/uxAqCJcn8bSkTsoce0uG4tdQndvL6xSbKlqVY/RBj17zyz
29e5OV/T0B18onCPsuOxXsWpMR6YeA8wFu3iJs4MbaPTPCQQrXSneyj85SVrelq1BhbxSOhUmnaC
u2OoB/LBo1AdcmQW95Sghu8ViLDHUlwy6iuRF8NtANHuPMVl7LN4iqum43IXEtwmxkLS2gSxRIE5
iMNc6d/YROMdsar8ADbHOGRNZ4PHbAi3zkuDDbIKdrUB2URFJfPIcoIRYpjt/eyF0/dMEE8zaw6A
xDizbuHLZxidwTrDxqAhokcy2TndSGNPsZALY25PEYOixzwV1rYq88C33d6+iDHXVgXl28ELsDko
IlZfzEKE+6mkmaxBGNnUFmh2zAnSfuElOO8RmmjfaYlpq3EITZ+RSPcRo1LHaBMVd01l60w1MoCY
lXgL5izYVKCWUTX3oPf6hqZzqarwxZiD9lxn6V1DvgjxfBDgzbomdCIN2ps5l8V2GN35RuiRd92E
dVKt2k7N0D7tmsyHgpIWL+oaPk+/7pzQ+g5rhz60M34FR80WkTWT8I9kCP3alto51KxqVZRyeCpH
6u2lrriz6fGvW5rDL/RreDaIuF/P0kVphbnsgolJY8ECgz3IyHqlMCFX06miK13lOeEJhf6G0cda
Q+9/VB1LuoFjENaoTTC70GBGAkMd1xD/XSQF6d0s9AM6FsGu2tRp8YqJC5zj21w7UX87IHF90kZJ
WmeXIYMmW+wmZgCQrzRSpb+IwK6YhFXOMUD7ylA8Ud6edZO5cSvODRLuu3nubjAXtasqFemp44T5
knvvIZ4MtB1oYHgk8CJ5en625yAEsqrdJRAUwYbUBe1tUwW+lQfuPkJBvg1cACqN2WW+cNWZ1KVk
V9hNh9Qmhr46CyLky4w0GaIYt11WRKQjolkyxrTajAQBnANZs3wPangLI1HuNBADp7lvnK86YRzv
Nb6AK9nUt42ZyfvZtR7FZDVXiafIuRxM54CJY95R1TMulk7/CCehO0o7e4vnuD2EsRMARo+KXU93
e9+hQrNXuP+bY2Qw3LKiwMLikhc3c8UEzeXN1a/i+FYPCN7Qhnw4e7yV6VLoqn/Caant07mX56yM
4qMRyS1cvMpH6XOd2NaXUSOFQ7hZuqGaU4yh+vQBh2q561q3ui7dVgewXppbUanvLgMXWohhuHMb
+mTAZtJ9U6TzObSs4VRCenvuvSZaOQ0a/5JIqjVE4/mDQdhDSGAYrebYuSceU25bPWl9vh8jo9i8
YJPIN8SOvKrG0lZZYYXXcVmc00GbLqM9nielW49pleTHCjPGBl5nv6NN4W2jMVGvdTeNO+bm9euo
5fYq8DpvU/RGf3CGuNtiEnoddNYVT2T6NoAcnFhBtkm78E3r5LSuJ8aHjhvPR49Eegd54GlsT05B
Tx/0fsaYLS0CP3QFfjvhpI9La+eeTVVyyiuXV73UFVGiQ0LkeFG0+s5zgvIqDaxtZpvlzh1FfRlM
K1/nI6LNMLYyFAxGcKa+Ztkx4m4fqDiCrzfE9k0lSUfF8aRvR7fDwRPH0h+s4bUhYoE2Xy3L3QBe
9LocnNhPZK0jQajzrXSH8a1zaaXRm53ZpCTw4bHPBBUtYkAQa1nM49ccw9CrTS0o2Oa+ZYGn1nyR
j6zLqm1MNQvNLNdotzXC9bM40ZjH1bgKmXNk8UonROdSjkZCIoRlb4Y+oxuMA+6bamtjbREtzyuN
jirTFTHeJUl8zb6XMYgg78Ww561QJW/QQUEhYR3weQmXgN5cscd/KT7gA0j8iinxNy0JJORLBxs9
ogBm6wEwK01upTMnJhJU/I9KNYIumBEfBJf6dUnNoAnPFMzJu5L5GC6/Y910DVpkraHFkXbWqnKU
81yFdIeAoDpAhmdx66BlWzzQQXylD63+lXiG9HoeRxYEZLW+qRJjq3IcUPq9O0L1VWvVu2HxFf1O
b1srMg697MEZGdJbR2Z0NBJaLKjFwzD1nDWIiDSD0Orm7JRBNaPiNYNVqjs9VfaCfvEivHrw4/I1
vhAaqn0wjd9BlIXfBgSOK/YI8pm/KV5hGJIEY/TlQU2KFCm9d8e1aNzo2AFQuVQl/3XR2MWLyZMH
vrreckQNMrhXrbsAw1BE8U/aSjnm32ol9Av1vQvWWZ95ginmrpzOfphDDAdVLe1vVloyESbJqDwp
6Q0bOXv1XZ1BYkaDVx+1rMxuxRCGaxt0cUBWwNDtrRQxAqsBOQVVYdCAYwsDODtbaNXJ3q5Ta4N1
zTiJvLGOtajZAuDp37gpMnFpT5mJRYfjMfAvHseot54aPZHjqiEN1oHDq5HcRNPHF5y5u8F0pR/R
1nnBS3EdxC6nVaTeeD8OXrDusaMqv+1m4q7KwPDJN2jWtUlyNJoX114aS6V77fIWXvJbYcnFjc4e
ucG9dhxJZHwIYMq/tGw9qZkIcJlyBmCZnBssTJxslZHNrmElYzxA5NOVpvqhBtmMKd6GhnaY4qa6
VyoTLQgs/tOOhs8hAfpw1wZevQJzU32pmUw/66VbMUIPvqjMEWfLIMtwNedC25tGWSJ48MhQ6Xpx
crysvO9ha+YMbsvcuXRjaN3mYfUGhzdF4TqPzGxooMIuGwSv/WgOcIeJVNnXSTqlT7Eo40c3HtTO
NYBoM4zXjR2lUPuY1B2+ZU03cXRbwanJgnLNN8q3MUGKBXqanNmG3coJe1zNXmdJWFurUA7voMIF
O35NMswuxummchbsTO6l0V0deOzEiCKsgMAv4ipXI8rJmb3DkFiIOec5PstwCU1Dx3+VSioHZ7S5
mYT2nrrF/BiihpArGxFnAoORRUPIZHpKWCro1vYDCqLYma+1qZiZQZVq1xp9egeC0F2bM/cVSPR2
pVciOKofXnV2vqjsvGKfx0onA1QHRMBpZCOry/osTTbXUS4YG3OdN95U4Qbitouz6rloBze71pO4
MTfphE71Uum8BVZ9AWXH70K7gcYOwmX+BkpZDDc6uV97O8TrGOW9Nj21+ViOD/OgxbxftZaCt73p
RGM6xqbrHDgk5FAh3DtxSmrX3RZBFULvb/SCGKj/l2GaDq1WG6+gJO6U5lQPKXnGX34jnlxUiX9R
LQpsK2j7XdTwNFf0v7E6ygpFcWrqw1WgNXKteUuKqwGzlcAtDUKfCl6NzNz1sXE0E7nVrHorQ33j
OupSdvOmYeDLT0V8Rvu4in4jqvykIv3ju9mGIPRgQV9+9rRkCI1xIhrDFfK9K6dkr6j2iF5+fQb+
1UFwjiwGHsS7zmfbiIxbfAZeP1xFBkMN/mcj98idYvvjMP9tSf6mJQnYmSbiv7derb+nb8Nb/f2v
sKQ//uZPVhLUIwvXFTNFB/25twCR/mQlyX9w29os2lBRgVJzaf/0XXn/IMWEGCLPtJau4RLV8c+m
JIklCNkZANsYW1zT+M+akrpHt/SvDxD3DOp4TCtkoCA+/rv6O+7DWJ+9aj/ZU/jcxm1eru0SSQ0t
C4LYRqfO2m1ZTTdpYcyLVZ/dF4aQRdBabkmRzBcu/Kw/KzYVTKBy9ltQzYbvIwaDtcuHMwIhRHGp
F3NX01Z1R3tQq1nsEI5u84DYe7avwaYePZsEDsuJ9iqTiEBxjp9H6rarNJYtmeadmPcOckjLVzFv
cVvHPdsValxpTF5JJGK9hsxSn8aKIbqdmSg0RhnvgO8zVTNruzw4c6QOhUaGbu4FvMWb6DV2Ku05
SjPtgZ3m/2fvzJrrRLYs/Fc6+p0KhmSK6O6Hw5k1j7b1QkiWxDxDQvLr+8Pl6pZllxX3PtdbuWyJ
AweSnXuv9S1nxVu/3JGQFEG9rK1V7XU19VQH0WbqriTpEraWcZK8Q1dGbF4JU2Vb3+fNgfZWg55Y
9js9yl7rFvrJSmfCihV57mkVMs/CYFZvea3017E0rxxr4nF1+zM24NZqMM2rxPBuQzmcGaFfruKp
vAG6gjlt5DWPCgrJiEfhb3rFaaWKU+HVn0NG2sFs9NOR/KkHnwhbh4yy1RKsiMD0ocFvAUy1ogWi
zV+yvNTXNW2pdebVAxMXqmh6PQG34O1khZvQhf2ahc7yEZoVkii6Jg2NUnd29Qsr0zQ4vVl1E3V+
fl9hEbg3Jqa2VpmjJ0V+vXWIPVuVfU+/WS9eu7m+hLU+70OhHXuhmsdKGO0tjWO5ipMQ+z1qTPRo
Zn2Zj/aeJh8cRLtvLpSM288i826djq1jNQHHMMCXnjph5m5m1zf2PvqBTZt7d/lcE9YirPGO9210
FAWBqAGoyeLK9MPhq6Y3bUnpr1tXvZlb50UCbnc9mjG1bIWxcJPH5Y2lGdPGasuWQWFlXdNU9red
BynDsniV4Z1HoJTIZB3nIPtkMWHRxw5I5FlUGwatW1WtUsNGJk+Tpjo3jWk4iSKtH7ZLt+7ORa50
IgpHfxCc+LpTDGqLJDWTtc21rLYGeTztiuakfjIqDCqHKtXBfrCkK4av9oxDDv50+Kp8dzxD2GCh
xypFtslJAqOIztGlFqnxpx3hn4X+g4V+id5llf37lX4L9jt5fny70H//mb8stvof/AodRT3xRqzd
C0v8+0rvuX/AbnfgexmmgZTRfbPUM7LSDYw3Fh8A/+HijP2+1BNKgFyMcZGHtMVB4vIvUfHeVUoY
kZAJMxnDtc9/6u/TnyKYirNXV8OeEQPyPwIqwX6AWvKXwQmTXNduy1NylRKAN8tM/s21+oW79V2Z
YkMJw1JicH08ahTzvbukaaLZl/PU78bBlBuMgw7bYxNtuJsU+3/jUP7CGXRxtzFR5o33hlLXWqk0
jAKLDEtOsstNY1xZ6PI3CPuaf+OsuJS+5cBhdwA1/3io2QA1pYRgiDJNCYmL6Joh42VBP7nD4fdn
9c5I9+0CAjTUAQ5wU2CC/PFQhC4MWW5zARnqk76gTOC0g/M6SWcdlWHKdp03UBMC26hhmAa/P/g7
39X3gwNVXO5ictfenWcPhCi06r7fIcx1EFpOpEAZzIJ+f5Sf7xGbYtnE2IoR2qIy+vEUu8izOtmE
w671hdNybwJbWtlT48pNWhfAWX5/uHfjWE7KxnPFrmuZwPE2Wk76zX1iN9K0GCUN2KydHtFl+4KL
+RVwQ8HaWpwgwv4OMPhbI+LPlxEDKwMvWwBPNH6qtcKYCEvPqoYd6zxSBdT4fFl+tfn9eS2X6c2W
6Nt5EZvn+2yJSEK1lsv85rwINzTKrMmGncWUCU6Idsre6EIxvmXuBVfq90f71VV8e7R3Xxq0yqiJ
7HxgajBiMKCHHUksnTXt6FXls5Vus+zp94c0WUh/OkMaao4NRdTnhmTdfnuGKs6YCow8dgZOKrKN
RH4fISE5ONXswVCMKAwbNLLKw30mumen171jbVv7IWqXfrQvN8NEBFk7uvXXabK0A9MRf2WGfXMz
M8bM3TgKjKyZP1iYjF98/xaohcWT7qGwfX/HeV0EuKnnMYKNJ7DBamPmrqbJlhtNo4WbdEYT1F41
ri2u3sYkxvVBn1HdDYZXn7uoc4OojvwLEM3RB8+C/cuPxvq8POHgU9/vVVM/ByRp5z1jvBg+WWwj
8ENF23gOgq4m6mhqWWmA/M/P17TL0SiUaXsKiV5i9Jgo6yQcGbg0yDDpJdC3J/4wLGk2lGaEgXkw
23OaqNphzmjMNHLJTaenBwwbdt8ANuu+l14Y+FbSBK3Q3C3jMSxwFqJSmJhHvF3datTyIejp6JHA
bp/EIrsbsHecZ0IhwiJia9uypViPWn+BMIesr8SdV0rksA3QT5/qsVpi+Rq5S0vi60NbvWbKuu69
PlvR8CatFtrOBb+53P7+bv35AUFXQmHAU8872H2PL51wAg4Ix/jSO7pt2YAk3dOZXk23wxzWdFLw
5fwbRwS4DazVdpf15sfHAw+A9Pw563ctDl2jE5vciL76pThtLeIDAGN//v3xfl636b+w2mCSXwCm
7/3VXeQTsIZEcJeqHIGVhIMUVSPNUbNV698f6ufbFP8/8jmdfopOfMDy92/WtmhgUzOS1bPzPYm0
UWsMLLqD+8EF/OVRIN1QpoDS5xr+eJRCB4veo8rbaQ6tXlrvvrYH3+9d/v5kjJ/XsYVmwO6batFw
eR39eBy4Weica3bAE+CgNWMAlBIT0XkO0hWQ151LScGNr6O1PrbeJ0jruwrVx0fLksVhfnxhLMxl
oLeeQaIqrYgfP0aDN2VOpNsxgcrdDei6fEvWQb8VY594gSVmcSDcl1mPXr3k1eheo1ccd8gV5Fkx
z9aRTI3wg2/A/OVnIn2HpgRomZ/6epHQNC0E8rgro6E86K298XU0HHPZN+chQfNB7A71lxzYf5A3
mroY6kQFTqKba98rK1AQ+UtuTPIctxr+vPGBtG0zaJK+vlHlkCCRTDA0MUs/lio/1/T+o+Li1yfg
g7WxKOl5/pfv/s2dGhqtXyhv5KLG6hrFSL0dRhHdxaxiQd246TrskIoXrtPzxmoLEgwJV0nc2651
/ANt4TCYAMIgWqz8K1y61a0n5pfZDsuj5TE2hMiv1mOG58dK+3xL9Eb9wSvhvS+dOoLb4s0ZvLs7
xz7nA1eK/oyW0oye/fLYYzdcp5qOCa9lkR/o2KSpfmCMsqTGIif4/QNi/fIuwBFPjwp/vPv+cSee
UIzKHrpdqsU94wQodU+UVZeu6ErmS/pzhRL5Ezyw+CvpVP0gicqsTHocVoyUOeq2pt5V69YR7mpM
jLFAajbUyyRU39EbSoltjIwXRcYhS6WLpQHplZ6SSaP5n8CWtntD2vqpZhv5fq6qR1fqN47iQJEw
SIgYmW99cM1/Lt084Fq0c6kQsKUsG9K3Nw0NPzcLUxaEJs0/leHOlSRxajP8ThSA1gd14i+WbaSN
NjtPAebgJ8gBM0kcviw6uzoqX32ivXhr0zISpKp8cKRlb/JugeFI4MPAHjsuBPEfT6sJI7Raoc2d
1Ea3mWFFMJZnlB8wfYGBqoyAA93RvGPoYO79/S30i7cvUBWTTD34UjBYl4/25jHsI0Y+Yap3u8FV
aOe8y8ltrmESvkLFeWLL63zwgvpWe/50rjagYsNkw02P9scD+lLrJgAJ3Y5teHk9WNQ9KsSSDJ0g
sOT8Qp7GLcDRaR2pmuJGQFuCStKi5Zo/OPVf3kzg4nmzWEB63r+Wk6FHzSx5fqG+9uASEGAIApFW
ZJLi34rT199f6V+8NB0SgfiakYP+PIhw/DSLimHiS1bttKNBFgYzkp0P9oi/vL4GnQzuJC6veE9V
YdgZVYaoux175Dbw5BSvZZn6gRN62mHsYHVFUgxrLIw0GENEd3QD8s0ktRNs2h+tkT9vykGmsStk
U84Axn7/vI5qsEmvz/gwaEw3cYTmpWvnMyUXiX5haEGNyH4HBBqTdzboHzxW78PflhWadRGfDTpf
0FPv77Ue4IZpgYPeKUPET7W7SATHNuov4B7b5JA5FebIaliMOppawLHSwci7RoifgRBvXNAA6FPG
MxlbMDXNvh+MJb20e/79nfGLhWbh/yzCKViITEF+fCRizUtI/nWanTOFLd5wAl8EGcWYHSGy/cuH
IjJFkCi4EM24Oj8eKkmNrm5aF5/NHBavwlLu1VzGyDAwN/0bp7XEAzC5WVpqP61qaIDnvvZEs7PN
pL3yYSwRCe6GJ2nbP/7+rH6xiHEk2iKUiKhp3+8bzTmM0mrgSAmTknXIiOamiBpzw9sNVfBUCGQ+
qDZ/f9BffGs+nUxaLYaDNcZ/961FoDtI6bObHeFFMigWXwdTZXPd6uZHJDEQM3wv71ZNKg19YRC5
TNzeV9xeJqohmg1uEdGSIuBgoiJtMhYjbvciLPPAaTtz7VCTgxa35Kht2TkO02aeXKu4AhfDw5VY
9BgPYafye7OWuPHaMvMG1IG5g3EFNeNjRSbfWYb6ottGcQ4pvisNFNElp4To3akYGPvSHo3tCCJH
ndgaFjHIhO68Ib8xxqOTxcatg5zWWOcCN/E2NYrJ2Vh+HZuf/RG9z4uT0iwBxsAOJsaT2VrhGoNO
G991eWWoA1Ic396hpS/ERtNr41gg19F23ZDJ7twuysE7E/2gwiunI9lry5+1EYtrC/Z7NQg/Q4SV
SRGdeW5pk1pvW1W6HRCn3Ui8iuGRmO5qj7CLrFYVtWa78uPknpQOS2AlIuTx4EZjVAfeUFXZwu1V
mLJrgvJOU9zgDuEFPnrSXddh61xP0lbYrCWhcyeFRloPfYeiNtd1YS/FVeJ55qNLthGKMyjpAQLB
qr2Bsai5u6rvUnVJPL28KRPR9hvQ8r57rVeFF22gXEXDgSJ22jYeMs8tgkYHckYdzXOAENzflS2v
qE0eLu0/nZDvbNWgfLlL4yYPpryorKATsWQ0s4jBC2+4os+7HUiu/BTWZv451zz9ui8dfNNFOsHh
T+G+ND4kPrUtm26LU7a8Dl2aqCImp43gtZ0pMgAgflZso0EeLanGwKy7xxR14Qr5ZLge0snakrv2
LCxt3Ejyp/gMrbvDHKpvfJE4OwEbeEXFPK+QxaFFEfX05Pbg5MWAxaF05ePcOPZeWoQbyglNdZLf
I83fkKrQXNp+0W4MHSl4ZuE3H/TEOEHPGJ9ZI98Hu4UESQcceBK4d7ZmoNJG60TYWXgIfZEFU5oN
FBXMv3LeEuuucxeP3nRoeqQkyawWtVh2kdFdmkbRHrNpMtezniED7QlnJ1AeKa6bFSejFcNeT7zL
0BPXJJpNSK5RpiPvmGHQ9MM6NBFjzZSu12GU1w+l1+mnZQyvE+y0g/u/b18drcFf3pN96tGwxuVV
2Yc29+eVC3bmYOkJunOI6sx75ZGB2Rbct7HNbIXpb0BPlMCfssVNMqjP5NeVGxRBNOqG8HPhaBHy
o6zwDnJwy63UGvL5bIK6fQ9/Y2hBw4kqb6PjauR7aGAJpf68jtk3XCetJi+bqPWuu2HivWhhLFBo
HvOJyD2llS9dQyCDZ/XJPukK4ikLT76KDoeJSsaZDlcmk35WxIs2JXq2FZVmSzBelfj9bVZ58Qwe
xc8+kVECmMAFk5HxMmWRSKNh/MLsNztvRu6yVMGh8TLjoCNqA6XWV4xNZ/ASfVWhyOVyh7Zpq+4U
bns0dl9UDCsHaIwZihHKTGe2X9A6bfUUmjVkJD7zztXM6uuEsrDeW1j7B4AcrYuNu4LGeappDgbB
zPWgAOQKM/UiMdY7mrQN2XwtV2rVZ2W+npHf3sZ09S/NPDVvw6LMkgNiznaDxK9BWmgi7oHJP6+m
hmZcnHT6k6OH1JP0d8FEzWiZa16yX/vOixykRhFhveixLeb3nXMj8Lm++jT3h4AqAP17HUp9PStv
umPOVLy2dYvxVBWd8UBKYbtmi2ZfAPqvvxCbSBwDorxdT8Vy6ymRfpEInrkZcyL+erM5zvCSgmQi
GccUhK3ThVsG8V08M68euBNiy28+x4Sffm1qAU4LastntzGTfdqGfX6wyA3cJkrvPtkVKYrMy8dx
DSC76NfD3PFw5KaGP0QXgNkcxw5SCq7DsEiWUe3j24p7v8VTYshiX2A0zFd9Esn7JhyXfEqbkf7K
R/uYwMsSjR8UjAYPdRljbBxZR46Rn8Y3ULfyFcpYjPkdl1O7J9WQU3SX+O2TyJz5qE4m7yWZB+MZ
eM3oIvEIEalwgJ5VveedipjgJ5wlyU7oiXMje9OeV1QiDe7cGBnyCISE1p2J5LWyL6KWR3VTVotr
eZiy7VhNAKCIAY8u8ryWblDjA7ngIWp4qPh2acI3x6zwBekHcf3Uyqi9EjNkmi7heidppnazKtUO
IEGy11qhTjRuzavabusnwC0lDBZnriXyqpSgAiq+vT0V/FoNV7XRiuZYG8QfIDuvn3pVt59RCppM
+t3ma4WnHYMJKnny78oiPEZ0I1Bn9N2zP3b2hZgbjagd3C8XU2IDHB8djPfPBHwKtAi1iWYZSuGI
QvvU4LVcr0eiEQIt9pqGOXpMAoY3DGG3airduK0x4F0kdhXe1U4cAeoaqgcncrJ1P8TokU2Cg2FF
eRSR9mCZmwhl+VG1eriOSFM9aQtOHmjrdOcBS3woI/xLFv4wnAVadDGgWQDL6tlU4PhymVhYcJXa
bInn7H2aOOsE4/4xLnr+QSh9D9HpmPfrdK6rYTXznNPGKrtPCqgLQmPZPbuRsKF6KVwQGGu4yzFs
40oj9fMmKWJ5L6p+cIOx4kPmtp5de31bP1pp7Nxo/tzk6AfH+EI5RWmsgDK0n/Nmni49vAP3ej1l
18nydZtt6J3awBOuGyE5UKaR7OK6iBgpMuIL0XHVwN+pSz3S1Ks+4y/QJuI00dp44TX5n+LQ6DFG
BmvkN1Zzdk3JPt35OhMZQMMIQ4g+6eKNVsTq1a1p82FLxnq9ot/StSvY6iNKfa0iDBYiDgi9RHPC
axGz5VrVQ9eoQyGlAwxs4E6ataZl6XUEdxprVnyRZ2llBAXK2EvNSmniSmButFI7L5YHdL9eGfhd
/1ohSUK5rhcp9rsRkH+VGvciWpKCxs54cVCAkltjTs0Vq8X8WpkpSEPHLAH2tKk9vJCPONt8Z6iW
tLrmsji8ybudDtCmXSH7Mm4h/mjXfq+zmrmOfJlQzV71If5BePn1eS8VSURpCE6s96KL0EGE2PtL
mFPnWSh74VxvgKNZh1KL+k8Nih39qtW8jjW+ygr7UKmKi0eozBl74nBbE7/BIgaXlL5pDyqiCS3v
ATJTfx4WdbSTeU5UjoMppOG1eWq1IkP+70bJpSO6eksYewddTBJ5OsevpPTwv7q6rpGN19aT7Uf2
VtQkzNSCYFqcPciHcAzuMG2gdsJciwW/5TnsrUJdGwUoIooQwCciJWUKP0GQa9VN74szSegTs0gM
Kmjv2/VIvvR5Q/9HH2J5TIu65bCZc6GPBLTGRFvuHGtmvK4nGl4Krb4olR3eOISFHUDaDOQCQQEE
dsOwsUE4d7CT/igV3AryK+SZHsEjKSO3PEZxqfBYWZSAPuM/WqiPvk32b+aWCP4raT3LXBwbzGQs
aeB6ZqtrNqVj1MHUixPyosQn6m19pfSpevLHZc5U9duYzvKhCSuXaRmM8b1MK/UJsF50rZfxuHUB
9jsVPhJ/1CCSJU2Fo21+pP9XfMkK5FW8c7hIJk4EFnp2OAGOYBEj9M26Q6bp1kqGGj6XQtRbrEL2
SRECQRO5WVzxHy5N+VC7HRoIQBbq8euh4yCDHbooddGR0ZhWKzal4tFPfOeeFOp8nyTu/ZTqAHtk
FFMHUsqtikXKVBHycZbgEg0qwzyECOeeyHgYt9LTdFTKxrz2EhCB4zcUJlSe1ZjRKoyUck4oLsSn
VNi70p4qmGopC3CVsjvFE+Xv/Nz3X2U2mJ8mUozO/cKfUS0U4raOp5QsNF8s3Lfl1DpAjbbrXinJ
t2TLbmq2LnUh9sE22kTTVL/MjJrMoI76BHoKt0FS5hFRVHjxWNZqIqhA8HXBVKctqdnkHs0o2QbX
oaAXUfqYqik7RmO577MmT1e20JDTpdPVrJuf+gTKD4/iliTTlELNJkQldIfzQtjhHRmxlBlCbjOW
wBRlYJ9ce3o7r7PC8k46hZQOt+0mthF9Z1ZrXxS1XeG3GX2DoUU+H5Sq5BkmN147kCIzHjinPNbR
lJKMbeFhJVYaE3fblmxLc23JIGOGJsHF9enngrzNnW3QgKe1VvHGmmtaGkOiEScXWs2popnNrs6V
CeGBbZod8Rfr17aLxjF1p30ooX15XXaW8y2fdCUh652oyO5gwAORretP6ftiY+rSvUHEymcggejq
tMe2KpcMcXsOmtqRAbypeAE29sZnUpvbQ2W6T8bsvIRt1TxQseYPeVdULFqddodXQttacog2vTsU
V8qhYoG7ZzD09vsls4bEecqhaS/NQiZHzapGsZau3rl7NzMQbJbCqS60cQkSKpVbXdC+geZgeinq
9yHPWYQqw04fiiItr8zGK66chD7yKlEsoClkh+e8M/WnklCq5ybUoV6aGr+wQQVwtNu0ugFm6Y2f
WyoevreETQ6Jt2B8pOZYh7wm72j2p/oLb0t6ZzOJewNNf/6qCpdgoTJjZwrzXByjJeCugBv2jF2H
JkKnhuI1I4YODf7chw96lxpPWbxE7VbQJC+7ZgofsN2yCRdhovlBPYfdM2RarViAlT4ix8wub/Jm
YmHo4mmstm7Uy2or/JGOBtYJbo8YjtaEZYN4+tgBj0mNWYUPtmHzM349EZwEMydbHAE6t1FpqT5b
y45PSeQycql1iUoLdA/YrwJ5oyi7k2S2e/aNeimNOBhxckRbild+86x5pG6LkfbjOha+0naaWkqA
ngkpZtup8E/TGGrc2mkLilY8G3xL2syrLsinIXyQrYRDFg0JsUbACItXcxg46tBYBPuNwvIf/ryY
ttSiYWUxnkyCuQN7A2hmnioShpxqZ/l2FFiN02UBvSAuPXiF8sZGP1buckA994uyAMtemU3Zvjbo
Al2YjT0Z296e7RMFXPzGHlFU8BUybw1IIeD8MtemH9LW4HQwjshM7mCVufGZL3v5Kh16o6hy7To+
czQjvs2UNHflQHh9YfjuVeYCAwlqglhvx7ju1H6iDR9eiIGT3ptS5zNSlfOpE7if7PIU/l3mfxU8
U74Tnl16/zFZlBaMIO45Ik5ZJMzuOWH3kqz4sP4pWJnuJUm7NN/5Q0te+uCjHYX+k5hTkBNwRL3L
1znvS/p/xzHpNH3FfUhFB10CXj0EIpooLbMVAHtNYmNsKwUbbl7CvL8CWEaABEtvQFZlztOcX8QS
2mOzlJC5WwKwzNEG3hmpbm6avNKPzKTb/Qjv/6qIvOkULVNyP8/xeDeawF6+tR7/0aB+oEFF62nS
+/17DeonRb5UGb3VoH7/mb8IKDphLswhXEYxaOm+NVK/a1CJjeCv0GlYlk/F+EaCKpZgZuoeFIyu
cNiD0jX/LkEVOggUn8Jch7oOToBxzP/81w96t+7dn99GnLwbEX0zxBg81LZBZixzx6Xl/GYYFw60
SO2wGc+H4jkisyLOn95cjcs/G8ZvD/CuUf7TAd71rNvJyot64gAeavYYHMrgP+K4SfwgLj4aaiyD
vDcta6gjHhMf4kwsCO5M+N+pJpRBh9bOhXGW2jmhn+RdaSZQGvySnpk19kOXTpH3Na5Cr9choJid
xjuLgLakPCIEbqLiuWoqj213NIgYVMEubCN9p7xyeEEg5CXF6dCKThMnulPPh7zz07Blw6WrE0do
VXirmn6Lltw+ko9sXKZNRZNQUb6UfWAiugKS1NogciX7KLRTEt7b2s7xvGY3zZ8oFSDJ0kWMVXno
9RJH0dYvB/PYGnVyp6Z8gBfWsIuc2TnRg/6THOP25GzYk0PAJq+H8UEjcAfTOjjnldebLThKNMgX
CLjq+SRlfKDdjDC/RLmxZBT6Wg2lG8MSg+2cvd/un1Wj7JNefbRqoJblRv/7VeOuf4x/WDL+/IH/
WzIgIMHhWFTmBKxAmvs/2TpaoD+QU5g8sLpAhrEQjf7CJpmsGczyvGUd+b5YWO6CUuLmtY0lnsbA
0PRucfjdYvFtkvvDA8YKseQTMVReoE3vxdU8HUlcKU+d+eWszRByR9h6eNJH/74o2BLTxib+UEZR
fdLZNBUMpdgkJg7ctoZ3VduMxJDVRP+yhye8G9DDdUwL5bKo4X1aULcn8GhYNEd9kPO+KBwRjteg
OqaSCEUfCZ24i8MJ9+p+KEwsRdEoG2IF81C78HE3khzSpi2cQ9MwKu/Vql2VDHsAi/okD5E7GJiN
QnfSUjKOvUbe1JKLfKOVFfbJWsQmZM50bOcTriWPjJeF08IQhXkQ1TxT0O4j2lRi4Ti1hSiCYcwT
NvFFzDjARAk6lk54WxZmfAtx0aL7iIIsnwftaYyLhHVCtGhJ8fpekRZBNnzbHGabsof1aHiEVPLS
mAaDFUZTTH100JI+k57chRE7wyU9ppFMFiAVck3aceMIV/8EDywNoyAFC3geR5nUDpSno1pnPP/q
RlMGluU19qc02oaiZpK5M5MpHnYy1Ku+2Rt6FMJMXxWZbLLp2skhfZ7VU1eVfAkFwulC/imZ/6eM
+GBBwDOy6Hf/fkE4J5w1/o/1I/Ugk+iXb4vM4fm///P7D35fGHznD/QrDk8zSguX2hD1w1+1xFJm
IJAk/B0l82Ib/P+F4RtPzaGNx8LBuuK+KSbsP765XJjO/+lc/Jci4xjq//AGFp7vUsagOEHfZRO8
9V59wYpVd87kmqczwp9oRmAbqR6koKmjLOrOtF74RLq5sNKlZ4NzpSqav2hmDvoGxNK+k7V2GrK2
bVTDzj8ibRYXxdyd4SDfM7kdjsRxuLRafOekGkrtBsJ6HVRlpJ2gizRW6N3otnv1RPSp3xNyW6Xa
zqgbmMEddBKnIzeC32fg/GuSEu5laO3SxkflzM+sYjvaZwnbCzKWAacJ5nlNeDXOzQWPxNrFLUQn
ozb2TVdbK4QO9IVy52gIZNVD5q8Jo30ebGNkMlnDrZBtGqDuVWcUEdFm7HXGt/rXGJoMqJkO7mya
Glulz/OOOQdb6sjc4TArP/lKppuuzsjAgHCQT+0FoHBG01HWP7Zmb23heHuMBOp2bxWk7RrFwm9f
gBx96fl71Q3JtQtBd10YRIEwpIEDWUEqGeta7qM+vWiVz66iy2aCTxODLZWPCkmvLYSNtrWOkkWx
gmqINj5pCgDNzmKDjG5Cqa+BnYxIRNwdgSR7AhgyMNiwtpUPz1GQcbo2Q32nofhAy6TubTqpgeyX
k6iznq49g/dcDVEAkouRlDc8FZ2/tmBjHGuG/ic1Cb8wxpkize5WS/J6a8+g4gZQ85AdXHfV2M7e
D/1jryo98DLIkckcavfKgglt6YONdxzGjzVM05bOkr/SZKEOAMfTWzelXusMkEcuhKxtNxn2lupP
rbtJFzAGbDRvHik+A8PlBonzBqjzQ01n7IQe6EHhLg2YYkG+6FqcS3m0iy0Uzn5TN+s81zZZ2twC
y7j3pvk0NenlRLA8tlqZ6EyQ53jn1sXjTGskZfq7S6uwDcZ0LAHsp9qxMf0XaOGELUgwntwTtzlE
LWfklmBIeOVXabUdokwR3BLmZBMsfSNjDkSX6yujtw+NmRoPil10kLUdNP7saVZi2kzEcG/SJFV7
u0RxNc+lRwg39wLu4GYNTUbsQcdB/WFkHRB33axpj3/Wur4g0GIK12Qzox+tVLMzPL7ByqIh6GDy
3YZWeteaTnRW6nGxtbwn7ML6kbSsBvAdoQCU30UXkPAnSHZIkmv28R60dhjqaRarXZ347a1eQlYw
XD+7nl1PMByfzzrG3lsvzcbF6eBsAfcWa6xJ7qacwGL0pqZfJpC6N/qcFRuDkUEw2Jm5jnsLZgRG
2YPBcCRIIk9iposOvS3NE/bfqM7MuL5bVBlbWDaAZUXqAhvyx7U9Fg0tcoBYnZ3qdyoUEMc1mhGF
BAjdxzVvXvjp9N2z8ibTLHUZ1oN+NPpupL1DqmuCUiuLN07tjcCsCicY8jLbWJBitnzU4dTVSot/
qJ2WiAt3VeacayJ7ShiQLC/s/CAb3uaDJ4G2z1zPeu7svRvTAkVS9Eo3DvIu7YkjISImlJT+hg3I
YSilc/RmN1mJ1r7GD9Uwjof4F/uwSOYxd9ZCQC0zG//r0OfXCf2t0Bguc+IPVqATjZ1KtJeCEmab
U+e0vXuajPz7zi13Iwof+hFlSXsL1hgzk3qtlmzhGEk4qJ7ksamAekXefAMhd9rDGmaGnbnaavSG
PkD7pTZmAqilLRtuKXBjZ8p0oVyZj35DFo1HvA2G3Y6YChMzT+H66E40LNkGoDrRvEhSxFburMJz
uoGAD3PDOAIfyrZw5+QmU1B46JotI8PC28eWflHl5oPjdKdpJNJDZ0/3SLtp3ScOTkplOQckG+Wt
78tPOfke67p2X5x4HAMZJn1Aa/TWNIYTV/Ttee3Bu0fwvaI9nJ8tVCwEfJd5jOk4tMByhE3z2raD
vk58AnPseah2QuBrwbCSbhpE2adsx1qk+sRu2RaEsZxedWfFD77y/Fsl1L5CZHQyQ3rfSiD8297L
5RoteQESbL5tpEguGa6cpgYvIeLlp1VGjxqAd4SKfLDhZhf2Tb0EOjrwUk5U0x0Yw5J8KBmsAxAz
CULn9RIXjfMlz6bPYzgMe1e5zxXGTmCjOawxsx93YDa1Lc5EO3Ah0l/0uWRQCJqkwbPJBx/Parz8
QW+b9IHDayDV1WZ0ku1EgBUyRQI+jFj7NPi43xtteraSGhM/aQ8HT84taw10TRWGzp71NznGyMR3
EfNCLOWM64eWnb+Xm9YuQTCzjdzR2pp5bQWTqI1d5KafRqrbA73NW9V3J13WtKtai14trXaPeZmH
W5AC6Edqx9jaFVoVQxT60avpe1aCN/nMqrptnbZaj56arfIJQFfZ34kEvnLGPYvYqdxPjHsIvZn6
BkPXfU9+mMujSBMzZZrN3Vd4F6Hd+mO9cmMzWx6yKgU/bu0bE62FwfzfMcM7oiahLxOvpVq0FRu7
q1i90UPN9GgXMl1oX9NDdJ32SyWnEltWawFw81HBkx5qr0gWIFad2JW6ndv2z1jFf8rrD8prw9T1
35bXu5eqjZIfKuvvP/P/TvEFuOFjBTQNJMxLw+0vp7j9Bx04BEQule3iKuav/oKCvNlp638sJTmO
cMpvit9/qSvn6T8W0jgAFiwJv4wGgEBj6rzry/kme7Cw8vK95UVfxiyeVn3HtAAp/+f/Ze9MluNG
ti37RUiDOxzdNFpGBBkkg41ETmBUh77v8fW1XLq3Sknlkyrnb5Ims5QC0QDux8/Ze+3CcB6awbgq
tDrLy8XHGXzbrndn6pqB4oing9m7PFgj5U+rdV4FvMwD1O9s38xmtXG1Hoxyo/nG+u6QColarNS6
MUMryDB+mBfju6pM68usDPVb5cXxLjCKaduH7gXEiHc3LjHcii4/FSPJFSh7tLCjrretIeVm1po2
pGekF+W3cytt3D3o3hIEcI1WwtlEqG1Kd3TXYh77RxmTWQGpLDgQRofuEDndqHV1bRd+cBSNLKk1
d65W33Vah5doRZ6ptXnCaZFEab0eA/etQsDXI+TrtaJv1tq+HJFf2QuwXChUN41WAMZaC5hqVaCl
9YFVVjPI05rBRqsHQda20PHQMgHt+NJpjaHSakNQsmrF6PFNDigREdMdmefkOxAWI6IQlGSEFcB6
QsI4ai1jjqixQ9yIFuo20GrH3iAJp7JQzk1uKS6+VkV2Wh+Je26X++M91JD8kuJNu44zr+lXCb4T
YuL67KaprJCyyBuo2os6/QjfNr7HTqMOVmt0a8DDDKsrSMwPtWUED1IJ+6TSmcmTkdsNJb9TMxuo
4nNTZuPHwGeoQcHrP0+5lZJUVvbIq1hSryPiDbctRK1Djavn3h2p74vM0ru8HOyrzvKqFzdOmCMl
LhkZBI7ZJztDj2vKTJxhXem5nMiQsYZm1QDnleQExOAY2TdlT+BLj8qnlRUrYhsEMGpKE/SisTBL
rr3CrVcxMULGStBvP5vo704zsuQd5XTy6kqmgJspCIstyu7gOZEM2sBB59spj8sHkZbibBFGcFJ6
TsNQmuq9Cpjb+MKlwxITUbfLE2PadsgB72Z7iM99B3aSdBZq5TZu+f3GnANVN+KBIeYDgmPtqbfa
tLLnGTHap6Z3rYNhWb1OJ+r4VpuSvxMN0x1foLFGPhqTaomR6BFFF1bcjpfE2aRDMYtwvpMht6bd
B3A3yQTgw9dzOF/cTKcv5KWGGzo9c+DSdmAhQhfdVl7GC0KSieotjVkSuDjM6DKzeol4/vYxx31t
VEaXEkwkSbNlkRpRkWR05ijI2Kpehr3oreqrPaH6CPqyuv3+zhI89N5uoBe28LtK9z5cwKEyjLIB
hVF03qtJC9iMLv+W6XEqR9L+sU0UJGAHYNk61h/8u5wEp0X3BNWLv5gFiTzYA4vIBjP9zMmmxdQ7
quT1+50GLYirLZhSSUqZURXEYPW2nvLL2xFaNIKhMEGJiAzqmaGq/DAWWm3c5cq9b+xQHchtmS6C
anjTNGgHZNi76oq6mFWPmDjogdq5JIORyLMx7750bhSfC7N0bj3hzKc6EPKiAayXkabCNuKOTFcg
9IJXX6JmG+08QgQWTLzQ4HFFdy5S0M80yssFbzJlW/lQh2gmSlg02++/Vj7m5UMMFNJbt8QBU/3i
lV6XCd/c7Cr7WtQ6WtEBRTgggeXle4iQdAvgWC+kgq1Qar94CPPWko7quk2Wc1tE5wGkE4GJj0PN
RH2wy9ciRneWOzPtiRvZ9ahvwrtoMEE3ddFVnjTf7NE/kdKGxpG5dSHdy9RazPijfecsz2HTOhta
n961gwwXiae9TVuDtIW5XHtSk9jZxyC2W9APBHzrCzPKp1Yk4uwMrOFETYUbx6VGEy4e5Tifz/Hk
b8Yp2bTQrK3CDe5EZ0y3YgIn7pUhmuqR2Ie9U6bJyvMHtZ0pWlcu7o8ryPYMGry0jjZGI74U4QTK
W34ldqY81VFcnQhYIz9N5uJgSftzI7qrwrPv2SY58w69xfQ4DF5IWfrYGt7nuQcIQcpMvssGWkn5
DMGYkMkZ1vKC2EM25GlUjlM+9LTW1wCvli/5YDNURSWv3UG7qpseiqSv6AOne9ya0dqGSLkvY8rL
qe6DVTLOKeQV8eTMlJiMlmltzzlZn9K6GlmEN6bXV9upAG9t+j2iEeL2jLJ8qU24oFNRmtdzarpH
xj1aY+yYG5sQD1Pk9drg1NmL+RsYwksVe+7XWKJUU2NtvrpI6zYiTR87bMdv82zQkkk4gMVW7a3J
hEMmjBz1qPwAJvOwLKwH1pBdhcliMWJmVrBe0ID5wUOdt18i+m6Atb35jOVhBLVC+7hbF500OeUt
Tb8li7O4LoVzzljz77mtyLNyAnFHToHajrIvSibS0AfTgkMXU69h1QpZfW1tmW6XXB7mvKRTX1Vv
PRiyTQ27d5OI4aNJlB4peez2PhN/7Nr9ZwAqLyTg7c25Dp5GUUHAsNJBnzhSmK34PxplPwVzYa4d
HkP0D0X40UvYh4vW2nQcLK85YYZbigQSDFx7uLgoIZ5S+EzUEPDa0P0785EgGA7mgwy8Cb9Z8pS4
MA9Vq/KvLSStr6jasqPfgP4swpaO5GAgHHLUuEtb/m2YW6TXkM/jBkl5T5wFZsCoprKydDesarxz
NVTja2HO2esohXV2OogutBDgWDox1EieIlbyLmY6R2BgvQ5QxfsrZ0rC6wFBszi2MhC0GNvFOUu/
1pFtNaF3KAyfO2cybh3ReOuU7lfNj0h7i6ahsR3ShDaC3SjumCIAi1rbnLnUwqnKnvryTICde1S4
cbZBbefboK2DZx9HNfE1S5xsl7YuihX5j0RohZ59oFJI98Is6208ZcEazBeJbVEzfWNmIW9FHnZP
YxOPV1Xk1h+cusM8wVq4QbyBAsUdCXVSFQmI7nJIGd2c0HoaR5MsoXUlZH1V4iZdV02XoMieA9Tp
wuNtZZiVVPbJbTMi3hoCiOjmmTdNQJBtZpXNvpaYMPsxJdmham4mvDPYzPehBJWaectL0jRltSGf
DpvJWDew1VKxiiFE7wju7Nakc6v9UpLxFNNbahCer2QP+szO2uFuSanxUsia7FyDdzuTqPFQJy34
euBpL1bnn0VRtV9HN6YAceZu51dOuOuzgHwhi/Zb08Txpif4YGWCvtBK4ws7aHlLQDTCXr+fV605
2s9WNe2ncSI/2VoeZsdyz1MsBfwxL9njY947CEHWmWigR5fh13qa91bHlgfTNtsOcdJvJ3MiZW8Q
dM2SNjiMdXAdh/UFYqlNnJ+XHObFAVCc4DFHgGxEqdgivrz4wMVzcXJ7OsqaxhNlQkdqjkl4bzn0
83iE2zFEeD+qgbwcwwjZEsLaRJPimyFBje6YzRNRtCihr21KlXSdhHlqb+c20d2JigEbKd8Th2P2
7Z5+shPjUSRSPJo/R6mHXnjlWEEpr9gNP6B4uTdMf9jBfNbCrH58CNxl2Yp5ac9hApU+GWx1g/zn
Y71Y8XapnAsEVWOdLB34PbwFm8y3k9varexP7USsVCKL5RMT/e5mJCNgF4vhawN4eDvacrjx6H1s
IDmqo5o4/SCwae+QY8nr0XXqiw5Poo+IMHI23FeAVMGqzvvkbezCGc1yoyz2e1LGjJipXkJ4WVq3
ZEsM8bQOUAGxVVYZ1BUV74lsevSNbtKx0afFotBGvPPFlXD/VJ03Z0ek66xUn6NMtihnY/9ILptT
bBOhi/4QodMnE0nfFze1ExDtRUsd36ory6HZ0ST+gwn6xlzV1DIGjpYuPRC05LUUCWq+Vnhk7klc
Wj5khKndtFH+mQMolPFS1qTnjp1WUhVBuSEf4nOtx5CdUedfXOQFrFlB1+16ci13jTCbF8oXZyvR
B1+6wF/W1EAXK07sWytZCI8V0PiOjJtpDM8LT1pfjM9OP/anurKK6yVjorKu5y671TGrxFB5VvQJ
25YZrqCMT7tcRGwFpk8GhzahldQBme998UKThWMIbXFBEex96Bq3elmsvPi0RFglENFaymDJd0nA
6M2xeCy06cbW9ptAG3FaFsYtve5DrE06lbbrkFuWnuMQC4/QZh7nu6+HjAiCABPwwogRS26hkKKE
bgseoELbgZDWaWtQ9x+nENVzh3Fo+mEjsrSlqKnb4VukbUauNhwxpq6uoL5/TbUZqdW2JLSv16CN
c85ZWJac3Bzuwggbk6UNTam2Ni3a5GRru1OjjU+JtkDxxp44+JFLRSTKzkgwSmXfPVP/q7L4/1FZ
MMXXFtj/eah6E3+O4vCt+NtA9cc/+m/bR/6lhORYjjLCh87jICn6T9vHN/9SKIoQEnFGYVqpKbH/
afso7y/QrIgwiFsmQ5Zp7P8VXCjxl+7aWMwtGGA4WovxLwQX4p16ipkstBI9UmWRUljaudDP8izS
7OhWZq04FZUaOjKckfVMVw0H2H1AeJqTA86kECNpQhjj03fTFXGHEYmaRCnYb0RkFFJs0EJZA2tY
4iwzNg6VqQQbU81u6QcF53umqDgkfvqm/0H3pd/ZT1IRSTeNtjFfLTWxrZmJf3/nZPwQmU6L88Rc
kMNbVBiUS1pEiaT4jMWdE9vvL2jRYnt/STp4gvMVTAmHX5OO4M9fFiNDqzJgjZ3I+7omoNAgSgbu
oLNPlGLjW6U1eVKiwffhjzUo1XWvBg6SvtMPwQ7yjChRh8ScyJeBxAbsLkG/7CWr0J1XxK61RXs9
3UXwHB8hGHbLXgVFeUpaETTbkPTGYSXSAFp43dT5sqZA4xiJrp3v2nCG6ULCurdBsW+/YRZHMZ7U
nm5Q4PSEtEvZmW9AzyOzHh2DYyV9rZbAr67t+13ApPJmdpA5N8LiJhitzH5rLEwYszJwo+B5F+fG
K9MY2Ko2EI+xP5J1oN+5SfBDs6mjUD4KYXAKj92Wz9Y2Sf1iMPu7Cx264qtJxh7YVVr/L3Kgelw7
bDLR7RTlvCN/ti2KEBFNT01tR6yJtSHFo0wi0Z5kCcrkjCiFPZo0WKf6KK2+iI5d03L/ISlc1obU
RTuZEvLRsAgRAuSCqP3Vkh3fXNxOvJ+5KxE1N5WHzHhAIbusA0S+DDYqPWWqephBW5kMKGOnpTaH
lWEmSXRHdjidj7IpGI2o0eLzJzSl3pIxDJ77mRbX0JOrvcIG3uSbOnbu0Wbz0iZOJY4Ts+JXcFTX
tR8jwrqqK7Wgct7yPWpbZKxlv7GR0d+bwOBS2i0Y9DAeQTA8URJn0XHRP4mrvxyK7pTfr7LKkw/6
SGyIEjC0Tm8Ybwh7W+7xP9PCTSYeXitUwtugPxBg3IgxxtDoC95l49AP5Vwis60K3HCT2TV9SzlO
86PTye5s2P7kkqERKOoDuy/fwqSzb+Y5dJ6NwRXncaiyOw5W4ZscVXxFLay8NXps961AGfShskiF
3omFWzYaCdIcoPV76ygZ+cbzLCCLXE4O9gqmK/4zDdW2u5cxKdacXF1uG4Kx+HrHmDiOW7ObyFRr
7dCAApAjHBea6sZ+a20S7khy0fOJ3y62kAh8mxNSwV74Y558q6iTcbLRJEucLMOCGXKPtEgjYUeV
vngk2oefJ0uN2iHDaeS3Tccly/EelhXTFMnDRcIJDyWRDsRXtKZRtR9pJU8XhCk8CAYzm+kqlpV0
9mlmliebI3+1CqaWhh0mIGaJgZzulGXXV3gICaizip6v3i17rkJ+cELLjafN39JB1IJ339KSejJ5
TuRryuYxXRbDeDZ6d6mv0VYazd08kdazY97I8rvk4+w/xcrM00swwCqacgPJVzBY1mEhYnVYLXPO
d9nAI9VmqxErgO+HfBGVSfMxyLxs2ilWlehYoSizcOxyI+OP5YcrDZ/n2Bn0Q9E1ileZRos1tFCl
fIx7HbiAOjZyPk4IK+RtEvgsFF5IZ/Szi+HyHDn4NJjAEbS7MtIQE74bhE3y2ogG/ACFfth9sdDF
ph8aVggsB1Ow2M1tScCO462m0Aj8rZsxGN7KVPBKJrfTsa2JmyMbvhHnBBTi9MHrgzr9aiNWl3Cg
Z3o2W0olDpc5+89SczhLQucQFDCzGdyVjmkeIknEAnk3GKbB4ITmazwttDyY5J8Ly/Q/2kOP+WkR
D+4QTuNa5GX/hMMO0UXXRgR+IrWxenKZrIzoGSsImMHlGKPRq2Af3WBVs6+MdnTG61KRvBV/CCPV
t3jmbAdMekk0GNSqqjxo48Bzy/F6beXmq0Eq46ortHFoZnIeR0RqXYlUhp8ymglfp5BMIwJIC2ao
znU/NvW8TbNmuqePHr7a1lBs4aWrTUkD40KWdPEKDCbfyQK93RrJHhPdzm3u/JAzF6ZiaONySbOb
uAqzJ5kwxPaxK+wWfe4whmlakxlP9nc+0sLNlvzaVkO/7Uc3u2dZr14Tv48eBpXdja45JXuKWXLK
ZsJS4GYV+4HscBjhTvY05qoNd01XFNc+G9gmA6dJcrmf7jxLAaLBEE9gocvYMx6s8pFNp/pYkBoY
MeBoi50Xm+WHCDuclgLFJL9jyMUN6vbTuXImC/T2kG/CwG2/xQ2WcQJy1JVcUB5yLJNnO2xdtUFh
hN9vmikHNi1dulONPYmou3rO1mRGlAcXq/GOE8N9EpTV3kSruGn4jB+TtMHQOMnBORTkNg3bOccG
hpwmeID04eyNFtikDXBjbYBW93YY4JBbRF19YsGer8yimA+jIfzDQhYzJ9wGNJlU/bqGBHEVIU95
HOJh+WKihDnB5EcaUTRgNX9foTAnfFcSodhHJ86jq6T1S0k0k3qGN73DAuYU7GGuobv/3LascwUx
o8FKoayz6BAO/Nk0Eh7S37+BX6pJ5bqw76BCur6P5UC/wZ/E/nWJMS7JyOydOtRjIEmytTla7ILf
6f+JSTMWAG7zh6vqsuvvlaDr2kxFoatCElbv2ZcqWCI3Gm3/iGkFyy0zeWSwnaTI+f2n0yPR99dx
NMPVp9z8MRD++dMNUen0rR8GR5XqEsc1GzYN8lJeoFawYv37i7mMc/g6iY3130PMBIuIEVKFHslp
JBisZBrXYldbGzHC5t9f6tdKmvEwwxAOA6YWd7+rpOvQdytjMp0jSaDiXPTU/vT9szUWYkZGLhnq
//p6goMQSnJEpIq+8d/vEsEZGiNbbh8XGNPPP/bAIsLlBCsCKsemxdb3p6/z13vEY8bNx2TIDhDi
vXOjLFRtTtDvjn0f42kaDeswCcTiv/9k/3gVhhqos5DVczL5+yfLCH4pAoZlx5BsiitsH8zoAHv8
4db4p6twoMSMChGV+/7dVZzOovFt8Fn8mpgKJ2aEIfGY//tfydYZJqCRFLPt979SWiPeJOfaPsoA
pDpkYH4TRtPuhAinE+eumoblD0e6X5cP1nSWED4WXHUu+/evj2ZSMCMxU0e8Ls5H0XvhcTEHShEm
AP6WUQOjEqddWLx+/7P9+mBrTiEYVD6tj7r53Q2JMTzGLmrLY6pdAwF91FNHR3ezJI73B5bdP3xE
bg50HtTgWsyhj5g/rZAuOi4ulcvj1ET5es5FeVraDqqp4oZJ9Qlu0nfNv/98sOI8MK+2A7zj3UUH
dGpW5DvimDmMygptpMhMD1eBqQ8/v7/Wd7Lb31dJuGX4F4gnwuTw65MWeY2HC94E9dCCtQCXZZM4
5ZrZhSZkcy4TQjhWwUyZTMAlpwpqrZbJ5DAFdOZbxeGitN/IoMfcEbUWVSdW6ujOSx1apr9/q7+u
eyjWSa7yWc3hMrznXxexPcYzgaBH4qK4UIxF4iWZDLarIYGtuALK+aet6j0OnK4FY3OeKnZHXHm/
8O5DwkplwBZzNKBQNBCALM4PHZk3X7wG1ek6qgJ9v6OkPCOSqF+GwaYPSb7zdKlbWQOGCvsFWBpN
/303C/zB//47YaXkXgG4aKLm//v9adZgdAaPpz5fPIpuE1GxCA3r2GZWEa/G2vxTG+eXZ8/R0RSE
t7N9eyiR3l2wjltd9M/LcVAQC1pARwnKGrw8bKx/xP//08XoG+mceJ+l5v0u4C2SyUTtz8iJJzxC
RepfQwfhlGObFaek33+VvyzTfDIcVkD/md6wnL176vLUEGQSmvMRAg4HSyJgubN4EDkl/v5C79n4
ECFZLvXejSWCHVUr1X5eVDIrIhu2ckc28IY5hckZrl9DDOnSJ9J/l/ZUJQOdEBUqRDh4hSZOJK4F
5DrT22BZY5IimJnwpJHD0ppoQdrobtNcmYZDK4uuFwAqdDocz4kYWPajRHDSFZAw/gT//fX3sQXV
FQ1T37bwDb6rROJi9sg2b9ujBMaxGQskK/kYEWJrzv+66HFswT2A+5UuLwLjd/ddF5qyAyTaEOyI
x9+TCZ+/LiFUGlLLfAoA8n9YGfXu9dPCqNjWXMb32DphbjOSfvcrFUtuibqx1dGpJ/XVceRwbFTg
P39viDhuS1enXjL7qQTV9oeVTr6/RSCVSrSFDnF5mH6phDSM8ad9R2XMjogmSo6CDOV8gQdKWjjc
VmcBbbQep8D7xKgpBchQtqI9QxfgCbSQPF7JjhnQSspkvph9ThdxSXW/pm5cXdf3DX9eXO6jJkfn
uu95/TuXWOqCVxoBbvv4SghiTZHt3NvIJ54bfXtlBpvBHuCjqI5Do6XX0mmnO3ucaI21QUrfL6Vx
FMBOGUJ344WjTG9s00iB5oo0vx/pNpyJeTRQdsfOXTkLconBBjGQHzoSIE3EYUgkzIRM+Na1e38V
qaa67lIC25DJVMu4wXqwcIBe4uPoxWIN78hGYtiLCCUvsILY7uh9m8NYvmk0SMkzIyAYr/tKZOLL
2HgpTXEj4XkBGqGboTOkyLthBgKzRf+4lCRT0KLc+40fRFfOkHIoKeqF/7swVPpRfAJJo/PiYyUm
KrTiWYsKzMLf6JajeESdTe7UCvqHT/aUZ0yXinS26M7Ky6y8TsN66O5bq+UHkYCWmf6KvEov5WKy
XzR9J+qdMB10X/iyruGYlbCYKtF+mVqTTzFaib18tZyiVzdNLXQrasz4meHt8A/56PabjQxleah0
jNE2lYm6Hvg2QRBVeB0QvHXptHOqmcvTB6Fz1S0RjXAvZ0C9HRDO4V50okB8WkarONRT0hsPEzYF
uCLpwq7lm5AJCA7LrFbeFuNgdxeBbLndpNwu0Z1Bt7lBu+mO1dpAVH0YBnSdZHx0g7FewLAiKZQs
4fYScgcVxcARV7pj7F6rIRDjIZoMyCrdJBDigWijp+XBj1r2E+4RuUIOSpcx7M2peRSF3WR7L0Z1
QrK458izEaNn+1EH0LPn7ltCYj2uIqekb0bcH5TQgEaIhx9iLqdvsE2CO29BqPejBUcuCm/Giibx
qCArvMVBFAXblll5dfXjsULkDfxaPzOjayXeWwEXEiKSPYtHMYkoJu8spjcvO8Uy3jg2dxGZHByM
oszme5Wt7plbSdt/mmN4Mbvv/tcfoxmBpjCwLV1IhIrazitd9ZaLRHdiG9rz8MI4/kzk6C14RNj+
XKenyRjRu3KvbZd5xCo14ynZlV5qtqfcD3lM88rQgrVZ8cWqYFDWLsFNHt+3Rc0bESa9k13FfPpS
QHOdXiEUWYh5MtdOoZCV/tTf2FMGRDVJkHn1TRDPX6HhcMsmXi3V/SwqusDRTG1MKp4YkeGubMYA
AHIiugXcK4ppTsoT3FnuBwrztCPHFsIHJrksxtCXrIJgyenNG5mdHLOGVPLNnNGU3NFBWzw6Aoli
GG+aE602OuSdR4Ns6UmV+F+GxQ+j6J/U8QwP2e3+5znpgWY7JqT25zkpFZ/+R/+dk7p/obWDR8Hh
+ftck//13zmp+ItQE4dqmcaY1Cbz/zcnlfwvhKgUWY6rJ5gct/5rTHf+0skr8KB9R2q36r/Sy1NE
vdu9sba7UCxMhPoave1zpZ830NjhLspEGx2nGskvkq2S2D6Udyc66QbOoUkosK8oLmi3QtvTnGsk
R5hQEXq1SAOuGpET8OCVODqXxVXBNhvKZVx13Jb3yAhztReJOxv3qZ80H2pYSPZ6QJidrJlkwsod
ZDsQLZ+z7GSBjSWnz80FxTio72s/cVzSoHGWHxaxdAoPCOflJaPG2w4wPqO1NZYAU9ugQlaCV+WT
n8zu5+/q0c7zoWwtpkUAZZV17Xr2AJJuRDgqee3LLtq0fu7cjAo1cD705CVKY0cDn/xqks9NiyRs
ET9USTLfT5HZnemm5hcthS627lQa+F+8KcSVYpuht3KS6pLZFcLhcKy3gPrmq5B4oaPEmnkSkYeV
n6HHKirjcmcXCIZlG0F46tj9BVMyOF2qc+WHzEcnFFtN9iCYKW39SL2Gw1zd2uXsb6C1Wne9TJrD
UM50hIW8i5yl3cAhdbfGjCJnqgwGWa6Rna1ivNgmIfB2lkGcrCY3+gxjrtorotXWyE3SE3sjUDln
qi9Dw1ly1SMIuGE1V+cxKggc7fqlvzbHLRae8hxUTf4tGRx/NxBRxASLLJWwcdsL58/PdoCURgSg
1hwjIm+z5T+Atj6wvGECdPNiXWX2kYKDzRgK6gOgAetiTf50gjMw3kFgre+rNPpEzRG92aUzsjFN
p8y0540NAWzFtqIY8lXG/VBO+UPWpPm6SLP2LK00ohsNHS3w0/smS5j1TWm/pnHfPiFBoS/cyuk8
x22+qSZbboXNOzWoZDbmEISPi+fCb8pYrHs2jdLnZZMEMWdViZMV1eZxNvsvGX9fY02ye3fgwL7B
bOFfXEi/9x6woNXSBEmAuGVZzsqwunVSEcGcmlO5X4y+uJiSO5q9qLuWqVKnOZOrqrHUTnDb35SE
7L0wH4Qcb3RddFTMhTeQXbManeegNnWajnuS7sOdUfcnTmXt0Yycm2FgfLRCLKULe49MWvb0K9JL
h3TFHAYFmgn8tQ9wODhL92wQoYx48gK33twF7kkN4KvQNyLR7BOG8s2tgf5dzI2/8TN1EbWZ0ZGq
PreV6x7ypMQlTF+DXfA1d3Gagmzq5nUey5OtRghQ+peavxgh2r9SEGuy9OYH1fuolGc/uKrGwbgZ
PZ/mU1+Fm8RULyyG7a2s8mlntE3JzDK0Dxjz1LMC7gL92W03eUAgi4Fy0MHm65LftYJU9gJosd72
bt7sM4pg0GzHpYuvu7zDh9cxR0XAXwQt/k4HA3OjcqK8knw7jlW8S8dkWiuywy84WbP7yrPDA2kk
4IiXlBm070z3+ZQt+6LDGQsjstkv6eTcqGYAUmeNh2ZWQboZRTvej6p7RoVsXBn1bJ9HxUCGB6xs
1WgijDYw2G9q0cjkbg5GK7+m53POG+8TABB76ziL/5igX94RB8i+78XB3Wx58S0ivLdCVepg05xc
LbF4cyoqx1XUmN1r2/CRAetWm4Zi5BRmRb4DZcAtbYYZvlCVQSmOsruZZZesXdY7wj/B9bnF/Lr0
PvOpgPUZIWJ3jat1xls5gVXMY7N+qBvU3KYDm8MrckaWEclxg0+Q+12IouJgVWNEoopUbrXK7MEE
A5cw8EsHwKZx0RGeVhX+pUvcb1VpjutQgikbIy8Dw+kJtKEgm71V5RR5GaxVnPdTuC57O0EDGjsG
E3XAxp7s8t0cQZJjcYfXPvXPUTa3Ql3NQ9Edc7zSPXuLUX9ODViU1EoJdPwpGqVzm1JLY/cpmTCm
vZcs15NqnHvajOWD1QQ8IunIrXdocAt9bEXcHKMFlMKKeav9qePuj9eCIKxoLYzAVahHKvdC48CT
mwDh3xHygnes54CwYD8pwqug7g4zWP7bKOuzB9C4lrvCTObuozTgxvWXMXohQaHdDlLlVyIOozea
KKa/gmJNOg80B3UdWo2A7aYqnLLLSMjfUHk8H9YwDCucV4gWWdq/FakyMcsrOd50Q9syKZe1uXEB
rzXYhIoKaSrc3mlFuE3/wYSZ+FY3ZvzCnowvZ8z7G/S0+W0w2P43PQeEG54F1sUAC/fBQCZwzk33
QLBF9jXPLeeLjYmfwWVk1T0D+wHtpa/ig10Oh5zVllmJkDNVp7ah+jBPGkKSIu+5H2b7Gqto9sVI
zIQitJcSTUgVj/dBrZxn9hF4FdOCLHiepbFGbl4F5BCKKDw08TR9TmM8wSxGzOlJAhh0lA2qyHyO
jLs4cVqi12BJvEAZT89WVoW06INOuWvp5wuGvDr9oro6vaBtfICh65n0F9PhmHKExgcQ8bBWYFpu
l9oCbdeOrTevJND5fDvTKLupsmh8scd5/Bp4Uf1K926Akyn9ZhX4OfiDqZ4N0FHJcEcwAYA7q22M
z8qcCZ4EaUm0EC2oK2yDjAJdY6xe/XAqvPW8BP2hEp2Fry1OathZbp58qL1YKY4rVnehWOcgbkxW
jQi+yg48c0DwemlW8xryQE0zIfK3ltuYL4gQArUFg5BOGzEY9r7PVHwJ/Mrc19bsrou+ZwiP0Qql
tBUlmJDFkK+tVLrX89jVRxF1DsnnytzMQ98isueG090BncOltrWJzh6KNGHeEYDulWire9G33aa1
bf+aeGjkmi5K0s0E/uHA+LkpVnlWNC9pk3TuChlpK9ak45Qf0xlX2hY2yVxzAquXr0Q9WDeBOVYb
WtOfVBj5T25U5G8IVsqdFeE62bDEB/lqJjXaWJPNwIpokxp9iAlcufEX5b4OHFyR0lcYf2RoL2Ay
rNn65I5NdOoCYT37qMBBdOXWBHOiweZRlLK8Cr2JP6YLiqcrIKTzBQpRPawnGYm3wR/ArBZ29Rqq
oLu3faT962SS5ku/UEBuQ3PsuZfMtl/hpxNf/FrWyTbIndA4MtQLPqKGLZ6wOTjtziqi6dS3/bwf
EsOAOftdbgYm/5CE6Z259PHHunDP4TzgD81J2vYMnNwkJRZz598zxzbPmLDCTejnLuHZ+BlvgXUa
K0+E7r5G3oympBnUJ2IfJXiRsgqfCzW7hJPlI0JZYdCWWIs2NiHRhuG57eSyHUlVOcgkw3Ol7G6z
VFa2602zvxYGmIW+yb9GiewJIekdvPyclFHR45vapE7XPIUcjz85Chv4UJrQ/vk1F+1HUP1NJCda
NJRZGGgCWsmruAkTRXCBSr5UaNaLVaP/U2HLZmnBB1+STAI1YMoeY9uM9mZsG5wPgv66qSZfd8sc
75Q2ub8OTWrEfAxBMpDH8X/YO7PluI01W79Kx7mHAokpgYhzbmquIoujBlI3CIqSMI+J+enPlyVr
W9Ju29vRN33hiA5vuylSrCogkfmvtb61K9umP/hJAJMK3Fv2pEgKt5ySRxBSMROrcFtjTdo24bJc
6fHzaUQyv+YV5teWkySv4ZJ0REq7DnZUM+yiQM9m8ghqRbZ8qJld9WthifYlsht5ZzeN8UVAbDpe
jn5/K0NOXPrmhWDM/9Xf9YoLpmWh7y5G1t//621FLVbxp38EA25bqepr9+uf+unngiD77bfbvHQv
P/3H9uIDvu+/tPPDF9Xn336H6Eul/+R/+sXfcEp/dUpGA2Cg/cen5MPL+JIkP52Rv33Lb2dk4Tpv
0K9R14Cignb9wUssPPMNQGBkFCY8iGn272dky3pj6XYdzq7UCOmz8L/OyMJ/E5gBeidTaSn4yt+C
M7k/D7hBL2mpGC+z5UGWcxxfT/d/mDGbXpAvqRtZj0rVGk2/FNCQBoHneY3JLriuHXoEYmZdr7XM
rLdxnBkPRJXmfcmAp17nie+uYdNQDGGG+bgxPLHu4AcSRRrqZ2Wa/BzM7WAOjaFK7tJ2qnF0Qfc9
VjGlBr1jWdtLsQAsF2y0ukfiUlVQWTMcmNReGL9JaCPC6L9ouhw3jjM6twbRntupzMGUxaobX4Ko
nl8kK2NCQou3jUnawOCszdplR562ObmzUX/qrTh96aJxvjMyBvdAiufnuV3adVBHmSRiu3RfhjYS
pCFzh7XBFPdR7EF8NxKoD4CK3+kMefYX6t1Fyf1dY7h8BLpzi0+VQQV+PC6DHz+CYnGc1MDv87i0
dnB0bZhFtTWhPgUV5J4VxgH9YLKK4K6StXVdjpaeCXoIfuskM1kX43Te4raBss6A7LyEbnxj0SL0
GdXA+FA2roKnR8zZTdL03Lsd3X2+zgUT0PX3UdzSeKns6tb323ddblO3WY/X9A9Zb63Y2ss4+AwN
o/n0w01y9+3V/QgAvYxefnrRzB70Bcw2EUv4v9kGakhZUWjW5aNTFeGz0J9+VFXiCcV3ujOw6Rz7
1G45pI0dOCKyaGA7u2WnyKacp34yP9WY23FKoz7cRqWTncbKBiIz828NHb9fAAriyDWs8TbuPXFt
Rw2DZz98T7Tbopqd4HXGBHvt4Qg9JOVI+ZvRcrgdbG8zQ2Xb4vrlmrY7c7gyF/tz6fXXY2uJQ9eH
7mH2W00OhhyUTHO2ndzR4mQdxMCYn/M6SE+OU42vUBEZdrJneq1JfxwlG81D24lhxXCZKOrQ7zo4
Ow/clNmNHGBu5orO2Mz+bLJ3opUA2zij9ZRAj0/AB6nbn/pNwpRZs40I2C8tqeeErLcs4eJDQ+Sw
05VJei7Y8F7PgFU+zLjKv+CkY6NXjiR/V2yCmgPoQLErY6UOyCDJVd515jnUtm+/FMPZJfcELMjW
7tcmXtLDTKVWsF6cyHowkm66VZ3gDbV0hH7xl8Po6nvTyJb7gi6GD06sGFXBA792nDYA+TNNN39+
7fyyZjHOI0HgaYVW2AGfZfCLLmZRpxdGgzQeANws99QwlHtDKDL50+hvWtkHa4iVXDtttbyOlk9b
VafYh1JRGn9OAU1iTbTCU9OZzQfZOPUmj3P2nn79NFHStGl6r3hXNPyUbGhdapcGG3w1n/11FQKq
Nztsl9icsdQUlfUwmaQNV5IRw3ruceTT3JisWa7m3eCQn2NBrTISv3Untm5nWNsEPgc/cxqmmzar
lvvLZcv2EgYXaFd0HVdci7oKv1a5bz75RqE+BKlQH0pjaW5AEjAzwnzJsJzcZvKpNLN9U7UGws2E
4RPMWU/DFSd/uc382L/1zYbg/Z+//Rd1//dbV7/9Ns8djFLInTiZ5C9T1bERuNyYDT1Ybe0ZZHGl
QPFqjMd0CXgFIrXI7DbKeJvOCXscd6qD+jy17C33vpnweLG5B4mY50148rOhfskGj3aygIBVRGq0
DZ9bZ+bFaILEscHG/FfS+y9jYf0CsFrya4FeZvz3q65aLplqOazJh5wh0nZKxXTTcAzbNV4IWh5E
0LIDfsx6YXksMWXsGlvPL+sXMzTdKzF6IS0qrc3CPKMzTlJceyNtBbFFq8euyf3wLUMcZNC4jMi3
/vmbf3ke//LmI39L0PqWDCzn198dHkXSLs7oPjBtoMNlZD78las59A8tNUjvxZIs53RS023OSG/f
UWEAKAW79tGvk+FEsRuGgMBqj7k70gwgG+Nt5xU0PzD7IS/X9OXt4qvkmjDjdDcWWIJBzIzq68Bj
go8ocT6pcOyPAAp9ush0G00P8a/cy0G26xp9Ejsu+ISOwp4PnE7SA5YZ/6QSShBDX3q7XNkRulM8
PWN3XfbtOIQk+WLiKqXknNlZ1vRFRIr1yiocQ5cVW2K72HWws6vsE10lBxXbJTPErK6PObrhcym5
1dkT4ODXtx7w4uhzGxrxsPUy/p/kbUI8i631wJgP8EZB6GlNCD3+bNZq2aVmHD5z5Q1fnLzQK4h+
azjEnXqyO2fH1Lx6p2Dlq3WR8mwV2VuztpaIoKeXPHEIfrUruhQYtUzHbLTUutWYAUZl1nU8EY52
wTvcpLQvlH9xIbBJ/FncYK9g40u6WAov28Fftg2s1UWvYLQ+kPHt5HrGv8XwU6/N+TgRsOa4spax
5p1QjBTt2IrVLx51Z0BlWJO2UaGOsdFIJihpTpkKgX+6vcwkWw+0WhRUG5U7xhD6dhXS/DSPZv6O
5b/7ZBEd/tIn0jE2gecWkuIvn06hku3YmbmWuy2kOXMdOHrSntt5mO9yEVI3ECwAIn1ymJt5qeWR
Oqt30DvIKEiawzDJWsk+aDzjHmfOjKG0Z0BNgRdLZMZxrmXKiAa60NPNXXuAIqi3nPpzhbDVfSAv
dMBeCaKF0NKyDez5g6jrckOBkI3pd46LFQHmch9EDhdrailn7UHeerUlw9R2GLJTBUL/QIIH+hxB
6ma/EEKvzhbDO8of+ix+z3Mgea+MlBJkqF7Q76qEGYjCPAYzJWu86BCzb4HYb7Ma0AlRx58NiO0M
p0a9waEQ5GT6E48qVXiblra6CMG577bQXAqTl5ux5OWcmxhFji3/Hna9LiCIOf+ufU85DthgUb6N
ok4dQ4rOHAZmqf0pttFm15Hw6uyKSbve/gTzfdQllbFdosb8VGCwjtZdU/gbzc4x1waS73XkjtmJ
9FIGTGQEq2M4cwy7gODhk6gWJBD0geWeisQQOotMp4eWveWhM+AkrUAzLl8tL/OPfr8Y27wvMg/n
fwiTkaaVcesMQ7D2lZfEa4++7tXYYgfAFcIuk9BIu+kC6uBXbh0Cz7OX/KuU4wNqG2Yul20rUFKK
fgARZMWNlJgnrEKOax4GZKJVMC/3lxX1b51s/yeH1p/Own90RP7feLJ1fJ2V/OOT7bH8nLyULz8d
bb99z3f513kjWXm4RTiLOthH/6X++v4bE+EDjyAeZC3j8iVOjF38//4PUVhJqJaOAolt7Fsv9Hf1
V76hk4duWe3Bu4jGfycli3X15wUSO6RNIFfz0pjH+Zalj74/HG17dMhkwVSiG5KmDVVu+YubsnOk
kMcEE4tnEhDirGb2hz036TqL2ON5cVucFy90prUQkDspnRk+y14UtwswoI+BmVLAFAVZRAachpTN
VIVMZyD6fSxcNvmQ26xbcBkeXDO0xzPoK/afWVqQ0FdB7oFo8h8lWcaHduqHW3N4KaqWQy2S6fsO
2sozeU3tlhlyno6ZWU8vKu/w/lEbwppq2BHUsSkomZDbnYyybe012aeY+RSLSVtoGybE0y2n5wQ2
TTMx28qD/qwpajZTs3BxNm6L33Wb02iAWGqztwQqBlmzCXR9Ht7++NqG5OVvGcUmwMLK3LPXmUFi
rGZA8Fyx477p1WyueztXV2Bex1daKctntg+UpjCmn6+SMWvu5zolcxhbaL6pBWkZuAmj13rtMRMm
Zu+PNwsNVHeuPVfQ0fypYakrRrkH9p7d+HYx3Tu5vezqudvMigiQHOkPw8m4Hsqes5Ez42hM5J1o
VIDp1y5eJ5ULhIbCv8NEWB+pY+oe7ZlHcKKU2rL3tw/hgg+MVrysPLkdHqF0XvorfxoBwC9KNKcB
kxPIgogCNdjCjbz2zcIq160x5+/tou4feydDI8Dugts3G8RTIrPwqTPq6ViPLhVkZWBcjwuIDI5h
RFBh5miX3nKN4an/kEMrBYcbFO31GLbNVexTXorTbKGveO6MbKPwk98OTplva+xs6aYcg6ZcCSGH
M0JtK8DG9tlLc2FIULjl7qOkwM1ppaP6mPJYynVjDgRQomPRHdTnUoAYnZMH5AP7g0VG/D5YXP42
juXto4Dkseub2LkSRGhNOGxVfEDkBfwwA1fBZ9kcxlkMD1Fc0OpMUdizUUbtyTaL4MvYjrLdeSbZ
JXJfWPG2QP6CBywNy8hhK6qMpzSyvbsYCmcGIwVI4CogjPXq1DCDkeOhBUXmUmwCphHrpuCxxueY
gQFS8Z2cUnVWYo5Pkr1UsBXV2FyDXXUYLs1RseFyrd76dmPqiswK/kzD10UVOWeYqT3U26qob9JS
IpSjGHGXP02lSB3auiIiDLw9k+WbQJ6GxOR/qlJEHQ6jYJhT70HhfDLz6xJ/B7YjYNAdhQNjT0Px
QP/aw0w9x3yK3Tg9NKN3J0ATo2nLZW3byI50bQWPE7vHYaumPn8Ow2BeiTxEF5C9E6h1VlvVuiyA
3fa9C6xjJu277khErmPkkBsH4fi6c4FlOTSmrVSlwFxlhJKDcMi2PgFqINn2/BDCp2YgBD3r3XQR
YpHgzfROJnCugo1TI1M/OoviqJAjz5fujSUa4zD27XsHcejeyHzdGq21XxsReIhK71xpXbjQCnGu
teK6L+Z79HeLIQxKcqU1ZX9W+f3Y2u1D/pviDPzRDvItFSL4CRGmaYVLVqKJbwoSs73Wrk1E7CE9
sUPjJ9lGs++1zh0geHta+XaRwNMUewbNnivmYoofo3VyrZjHju3QEY6KLrSeTl2Ouk2Q2AOttcOB
JF6l9fd0EeEh0qv1jDhfapU+1Hp9Nn9u1XDVLbyHYWdepRdpnyYFc2eq+N100f0xAPgQcY8FlgCS
+fkWJ8uDqd0CIeOxCPuAN6bpXYehAO7OtLLmK6mdBoVZPQ6JXayKSUIN1pYEiiSHjXXxKfTEekA2
w4CZtY2h/+ZoiL0z4W51am111Wnbwxz4w97SVgih5oxgrCURQoMsPrWRdBJeXr08x5NS52AawWzD
s7G4jMAYIHabUWsRBtQmDKp+94ZbGvrYz9U0V8vNfPFtqIpRk6/NHM08Bw8EarMYkHuX32fa9uEF
7WdZEfnIkggMcRE0WyKxfgFEfhJ6mQWLt/K5/N4yjIs2jLapoNFGk0VbTiIvmm+oZaa/fBDtuyWL
MK9T7gHGKrl3W6PhlsDAws5a4RHA1NIWefE45GF472rLCx5kQEKVOW9sPqYAVW2TaYtMPoUvsTbN
4I8d7yxtpEm0pcbT5hqKuYp1Z3snpY03U8+lkxrmB1ebcuiAR3VJJ6j9Hr+plcnXEdHswWcPvl7g
f+4Y7wY7HZD96qmwvGGfqrQNaOwczimtNgexxhjXaZfgGGrgJj/Ascw3jTYU2RJrkatNRsGk4lfn
4jwKKqXWMusfuAjzm6Ay8zuKDt2Vp01LibYvCWHeSWhjG23kORba5JT7drAxem18GsVHd2hRfoSR
PRbaHuVqo1RXOcDoL+4plkPtpBpMby0curTnRDutXF3lqc1XBqalk6vGGSxeMh29jkckVSve0ciF
J76Nqf/ZJ/+VAsSOjaP1H++Tr15K9fKzS/Lbt/y2TQ6cNy6kAUl1DwGr4Od6Dtp5XPIz34Jel2nO
930yQ6vv+2JckdglhZZ8POCUTAL+Dj3G0YGMH0dIxJh4xHPUI1FAwsD7JUXRhJDG02jyrgoL5sba
gm6MM1vgGaBPRxl116xorqEEbEVnZhXeVOUsXB49psHKuHTkgh7zqjGN4qSUZ7cThIWJUMTBD3tA
+b09uGolm3yhDTmmm0TuihYnz3jTkRZlRAH/fXTWsAO9Ltp1Ki+868Fp1GsWjffQtSRWCgtMhhN7
cpc7QYAlr4k2DF3orvEXjq5LBxty3QSiRGglKJbCYxGtbrifaPpap8rkJpEtANdD3vh9c4e6kj22
TRg8Ax6xWZVU0wsmNUNaX1F8jdMbD+KTQcVDxV9BvGI7MfhK9rjETDSAuSy2gPz826wpveeGrejG
CKrxYzI46d3CPbur+hktpo3p7kspIe5WlR0b/qqrDOBrS5Ef0z6PP3rKbZ4sZbMdFlTSv1aB/5pP
841vtlSCDRlgZv4Rnofes6m4TsyDbnzbdqkdrCf2XfwZStLv+5S62rU5z+amG+E3wj+XAbGHvmrp
AgwpNhuFOxwYGBd3PdaH98wXUNDbedzjYZ3vA2XNJyNI9Y47oVsS+dtIDkyBks9cD+59moFR2w6V
ZdzGRYm90/WYulWTYNvalW9jcBr7xe+ruwpDw3qYaBVZO5SKnR13sD4Y6GQg4BrLvq2cqN8EdQ4y
UuK3GxKxoDW4mAeSnpIJYZU9xewDcBvo9jt7ROyDQTRVmGeb5aMxFzV4gdzYN2BrjxQxLa9sx+Ux
VqJ+XEwqAaBoVdcVhZTFnrKM+XbqFw+0z24anI7xxOr7/7KvcYb4bLgWEuc6MTEnAPcbAqdsT2mt
wPGc2LuMOXUuXdikwY5VlgeH8EdzNYwMxmiYIBZhvv4zefhPCF0Bkd0/W1A5kXVt8tr9V/X1v2ja
64tPPzPav33/b6urZHE0OeOTlIWDgGHr9ymElG84HLH0ohQRFSVl968phI2ITgaGMQMjAp+UF1/6
vtr66PXISnzRc6XF+vi3VltGKj8utkxoTXJjRLj0rJ55yC+L7cwMQSCtmYeMC7uIvhKcvJ3m8AgV
mANeecCreFJmyB6/f6K6naOs+gt9WdPP/u1XIEbG6I7XbDEw/nkOAj7aq324e4cK0PtN7z8mAufk
0msjWsPGiz1UviJsdq7rKN1LixbA0Xp2sBUt8aakcOHMGHyVVD5uwWxVQxVqYg//sQvbqk43Bu3U
K7N+daaCPxSv4DwBk/mYKmur/3XGIuYk8zu1VPukUCtKjmY3ODh42KhQo+CCQDP4jwW4d4+3Vdn2
xuSYP9vl+5nCsZar4TBBmykYcaDqXMH54/CTLtiNeAE+CkuCz9B1MYrZna22KoNT3d+HPH+27Eop
7A66ey94FraxVZF8WRS/QcHYgzHU2vGAJzXByozjbV/lmwFXYNtnD/RtvE2bsYWNXGyHrv7YB5a5
T/L+LlLyKhXQCtnwdmm2bjwg9N7CrzF2HbT7snwtJsfcZym+vNkcX0vth4JBcV0qSLS5Wa9rT/GX
LeSx7NuoSKP1P8vKf7KssDHSgdA/2aiRi+lfs/mniea3b/o+0RRvfqT+/b6U+MEbV9K5ECC6kY/H
xvP7UhK8Efqu0oWKCKJClzZ8X0o88jEsMYRjybqY+rv+1sbtl/vYx3CCFcgNuJHZYf6aumZ1iVt/
CaPTIELg1Mjj8n6kRZlHZ9ntk0YGp8H8lBoj4yjaW0bsw34AnXboDiQVhr3diGbPkRy06Q9v439j
5nAtXuNPS4xv8eLY4JqWZ5Gd/nXUOil3pnjJ946S9oLqNuCcfesv0EI5oIVuthI9ZHThGM42aYn4
RQyBCJPSh4ZqHX72y1LcK+H6TbutZ1nIDwurzg3W6bFjH6jEcxFj+mxJ39TLbgFlSkm5i8x8yyzF
V8bGIVTqH+AFLxvHzEryLyIfHfyllSOz9l08D9EBLw1mknXg5g1OeZXPG0cqzvBMA+G1tL3QU9N0
O7XBWzaNMSzsYPTtu0V4/bugorR+hOA3rNgY5kyQx7T5VCCXAeS1QZsOTlunawwfcLT9jAP0bqDP
KD91YNgpfqKxEc2fwNB92WDpGKMRV2D4nuoCY08Wtz01USr2fW+r18SM29ugIIHkpepKRNWprjz1
VpbJdCcCOMFS9d0VRoThNBm0RCVQx9j3MXq7aRx7vi6jeEfZWsZ8uxfVg+EEzyaxw5WRqKoiBpzH
T6jFtVyZvTueDUZ199hKyTTIeFYwAofpOpLLo9lHOZ1wPRDAJSipOB89Ee38zHA+EdVLV/CV1GoC
Z0W41jYT78H0s/phgFlBS5Bf3LnDIjG54AnPzsQ3lP0ujXBmTnh2bpel2TpzaO2aIB/fzsza0Ngx
NRKHd/d5XpS7WnZxthatR64YLoAWh8VhssN6K5fAWNmL2WwnE0CXs3TQv5rIu+ddb66IR7e7FMPX
KcI6cgqE559iYebRJizN/AkThnpbySr92owCZG3WG/Vjo5KFTJEF9m0w5Weqj7wdRtpmy8gaB5k1
6OKoAcJZUnUe1p3B2S2YA/AEZ3X8knHZYwRop3XHlbZa2Ew+mHIYb9Duhyt3VP0Wd3PARC/Ot52B
4Rduic0L6mzcKzSn9eZiraI2odgrh0Me7sYBzXW9YDR/cvkha2PK2aL7Qb91QRa+WFEaw/ub5y8a
fn9uyDVs/GlqD0Qs0DC6NPWe2eBjaguZQR2twUvbTTXac7xeOmITezb2DKilq5TP47+QFiNpGEwr
KCvzJo/yaCHlFBpvXULHlM8beXcMGD5fBbVLzGPifTwOEmPwqgBkcc0DvLwissC75/QhDXTUFKZq
iEmeWm5Kb3novOLtHT16PMb27TLWmjMWBLx9S0M6HEEGZZ+uRYsiZe6u2G/w4HKMGfaDh3jMIJoa
FEkZu7uXWeUds659F8Tj8kkOy7QFB+gcA7oYdC9yQGxEGNUNK+H4DI/apy3K92ZKJqOlFJssaTPM
uWM5zmRaWvmxDGXQb1yCIjDfBD2ANwz5HVLe+KZXReBLTL1DFxfXcyU7DbwchmNFz72LlxxLFURz
Pye+VnktgOPIumV+P9577UDz4lLGoFXnUuW3uLtqtAo/BoAMpMbYtZxfhg1FT96Nx3JwVcRBThdE
mBfvOV81YJHtrtpOwOPPuFCaawPmutpIPfBO9OhbcjLLN6JPnI2pR+PeZUre6oH5AJ3vPFpxfJdY
Y/au1oN1X4/Yo5nmvKIesy3LM4uvq7LsNY2Qc1egt5jRG3br3cFwyo0n8otM8Sc90Lcus315mfNH
deu1OzCGwZd2sZsTGJzxOfJjRB8tEwgtGEwoB9AhjXYVaTnBvCgL7POcqzig0UaOQ/tI6R4aRCi8
+J5Ns/WhGorkQc5TQdFnq6I7GDU1yUla3SAk4Qz4WOFsKFYO4RCXpiIA2qGWQWJYrRC+xTSciQYP
aHJidNlt2j4Ts2zuYjyiWlRxB4I9jP674SvrOxqFEY+7RnrqowfkLl9HgblcE7whHz3b6bHNqJps
tJjD2jAdUy3wEC4R/IOLjnWemzxjtMnWDhzWqtc1KRRgohKlWjASF+1IzpbWkRSSErNb1CUgvf1V
h5/q8rHhiYmvCoYU7JVtXuQg5BZM2GtqsxkffcrIsmay3yMO1MeUGcRdYMeCv7V4tRqtdqGe27eT
UV9TIs6S4+bX0eyHCGAYQCXxBs81KDsQhbGB6VPjLnfSmxlgxd5hHsE3LBPpfW50ckFahyOXaq4t
q7c2RTwzjG/5R+KbxsdU63itZU9Xjts4oMXqGJ3PDYbXQWt/Gc1Xm5YgzV7vSz7lWiPkKnXZVV+k
Q9LpyIizVhRVNWAE43EK+NfXqqRrx8iPQi3S2dL3R+QTtSKwd3NLx8uG7I/53ku7rtw2Wt8kP4rU
OV9kzwgbYkilh5ZDu4s06sdyZETna93iIp72WkdNtKLKrI2PK34xnHS4NfBMPMym95hNobtPL5Ks
TbvTQqNEbJ/BNyDaMje1bsOsRHvo4urjrNXdTuu8CJ98XhTGIP8adlp+tMmz8TNRhy2tE9OSgQgh
tXrsN0pcK5Yz7iKtLkcXoZl9F6Jz7ncI0FJa2Qs8vmdFteQGhoCNUJgG9SlFKpMr7jrDYe5E3SP1
kSHFDkbVFA+jjupWOrTr6PjudEny6lAKmFgd8O2VeqDDkoe167vn2K1i1GlusevE8oS7YXLNvBoK
LCk6t3CQlXQRTahDxQg6zSef5tJh1S5GcGJmPeoNpmu1HJWIJc+XhHKrw8r+Jbcc6Ahzd0kz1xyL
rNUEZpW5YZoO1w04Y0j0lxx0e8lEsz1pP1iXpPRg69R0z0Mfu6jOUptcAxx/dcQaOipPAjIPZXPI
Gt5Pui7DmPJBUmXkEHPbf5x0ZLu6pLcdHeT224yFNg7seu9XXp6e23jOYGOGskAD9Kf3LWb1BzRK
+bGhNWFfeYiGqwxj9KsjQp2AkU25b1TLwc+ICtPGar7wyGgkhdhJUYs7fK5xQalgEpCUlfXXoDSd
ZJ2bkXms4Saa65LWkJWye/pcJgRVu7vy/NmqvH+OdZzHkm7+i/k7MQebg9gfH+tuvgwvn3+yqfz2
Lb8d6oSgA9t2HJsZ+vcx0G+UAqHPUN8H7ozisaQDsmNSw9xIt2h/P8e5fAmYgQmzwOIABj7t75zj
LPvn0xIeEOadnjYuc5Cz/o2YFHfONJQUuJ1lqOR7avFICds4xKghykm1IT01m6muTp7Qz7hKNMPW
pJFhC0AnJ1Onmms3NHvrCep2dlPJnPBYM3Fjra0ahW7TY599j7A4PHVZgdsqYqmM69ma1sHg0/pR
Y43YTF5cDvseif+BY0f1XA7hcLtw/01r3yjHnrQZS+OqoSV1lxROdpBtisuY261fSVwZew/vOP1R
SG609EWwSDbGTI2aM8/YPOPJH6ND4Iil3wBQ5lTa5zgJ8znLPnPzNrdJ5A7FaoQJfUvCXmHtoMjY
ZItSzJkmYmfyWM2tw2lPoKfu1WzxVVujeE8QBue7Jnab+Qhr2k03RTFP3Mn8gjCgwgXZktWysO8t
v67uAyeNCJJkw21Dk2zN4aDbQNPyozWN4rqOrJUHbK5ls06daokOkEamu9bvs3JjOC1I1DPJw3dd
XXdyoWY2NJlbHULhJv2+CK3IlnvfhZa/ky04QlYA2pCpLMpYem5soL4lcZh5MI6OEhXNQ3XE6Gyd
MpQoeWYkfm7k0wdF2gSJc6BTadXanmCqBYcCg3iGoSEAlpwnbbCqq6gtdrVf+xw/sWN50RrNMw1v
QxLbHDcroca1q+BM8mb2g+yuIWEPKL6NCWjiYKpRhFdWS152QxXcoC8cuRzoHXOXnTHxrEftYZZF
VyTm3dq8EXORdna7apUaxqUgcGyNSjxFIZ6e5XlK8rlsP3dj0xVU5ILAzsN/jHn/2YKncV9/tuCd
cSzp/6vr5MdRFiMY/X3fR1m0UZg6WgY5zNYDK770O5sF9pGLif93W55eYr+vduYbwZRLBJwuA8Q/
4hd/Y7X7OV+mo2WSdc5hxUO/JCug5+M/mvDMjqzRQDK6ofb2DNGcpqNUlwtAEyCDZZI/esUJ17xq
4//ph7flv5lLef6/jb7JswQc3fTkPQCk+cvfniD0uFmtMnJE9EGxi+RatxRIjKWAvep2sXnoSFxE
K0t0mOdEM2Or5YRMB5pTze8QQWmnJN/LPUVVN36aQJAOWmcaGN8mhEWAv8Ddq8mZUYKUJv1yFSZy
7relqq2tTR/EOZBM3vktQVvNsTNlNwML7xeZ4udZN0my7NoY+MUq5Y5+aAzyz20aEpQY8d8vkt+3
JtWGvR4YUuVOvG8eRmt65BzM/+wM6xc7KEENmFh6yh461Qy7WqwoWjfK+pDPddTj9QqXngWSYzpB
DYNP6fMQ2ZG3GwNpWO81LiTZFn00YcnIYsN9js1gprgsGEkjX1WdDQcOJ1VTj3cNFpR4JSNW9xsm
MbG/q0jSRQ9jZHrgBrOC03vCNsrfQb6hfdqIebgfGfzxJyMRB/JparO63HssSqvIyBLcErj/qTQV
inYDMfqL7ROlZ9hEtK/wQpNwd1NGn4pljm4HOVfbylw4Lis543QTUeM/Ye7ojC1tttMW+pnc996y
6fgvDYJrX920GW6kn5rYr8zIPmBnFPdLYtEJHYbDU5vfM8HN90VbmGdYnlDFgl3dDqBHBsCrV23B
adFpah44mKPcrpb0wfdJtTZAgNwPcAveZbWbPZlsO0mhl+ya3b5ad0nmfqEZN33wFbz2hiL2DebA
YBeXIjmC77GfU87g1MLGNDXJtjzib6HEL8wPkA/zB9TY7J6KOJrapBGRiR8bIk4jzpeKOVkwMw9s
h3ZlBIH65FYifCiyWG4mbGjHLPKKrTnSwQu+FTmEjoU17Rz5u2rAMd8YIt5HUxW8elFGEKkN2/Ru
oNnhJRqEK9ZTjUREQzle0C4VBmVFHt/FCdy8p/od02XTLO9tK3+bGjUuLi/CWm452as+Yrz3eDjp
yg1nF+YhAcqMiQ7cxOLY2uAIQuW/LBM9ZQFEDTKmcdS9tIvapgt0MxGPziqrx6vBid3bPKPLzR6o
hVp5UVgdWrhoR7ogvHNYSfFMesi/EbIcQRyOjKfSLD+SIw+obqnUW0XZy609uhVRusK+GlHfbihR
wMgX1e59Xcfiph/qlCR7nD7ziVLqNfX2FYpMfujLEtfC4uSvNQ25oS7ck6ektZe7xu2G64KS8A1l
CRirwtqXD3PawT0zDIyqhj0lZx+iCiZL02PWwy1xyCeSKAyhkuRUepF92/voQNiCkw8M1ya4GKQq
zsAdkjPzzuYtEYDxkRhYfbKpod0Scg2eK2dO37eD1111bhUY26mX6Ykz02LtRBEzaDWD8Fgv07jv
FhP2DxVTu7YZ3K9YixqQSN78YUqtjEi+caSzsTh2bnimBYMW+z42V2NAu4coo6MV1Feza84EaGxG
m07/mb4vRptZmR90hg8YVA0JSaiBiXUpd1ZsTptlIhhKhWh/ZTZjgltjTqjuYgqWVm5zE2f+jObY
2/cQouennp4ueEpigFGThLfMivoP+BHEenDGYsN90m0qsDaHERPAnpkFacair5hiJW0OJlJwtxhj
s6Ocs/5sYx7BhFAwSphC095OnuYlFG13JwWwXsgxM9ssi6GDr1zr62LF/5+989iOHDmz8KvMC6AP
TMBtE+nJpPcbHBarCA8EPAJPPx9Y3Zoyrarpma0WOiONxE4HBH5z73cZG9Oi91zKqloj0rmTUzac
4rC4kgOhf2ZlRk+mx/0/Mw7dTpaChqerRD+Rb6ef/C7zL7SqMK/VNPQ8KFpFmFBl5IAKsFqRvJZD
L+Ba6ckOXs/CB/kXjt10SCBCMsFPCUz0HAxWvVWe+poYTNfiqCnz8kxz4N+ZNaIaRxW2GeidBtaj
dtQbMSxTw4f2GsaDbZruW4W1MkNcNoHvI+MuAz1UV+ZLCv39kDOU3NU0z3dGkzIIcDv3wuwUYRE9
hNIVSX71fVv2/sVku/NpaKX2KqseV45hjDd5UpFtyN3jYi8e1WelValCEF/b+7K0xyOt8bALW2O4
GLrGOpq5uUQ/1PXDaNvt1WSrcK0E1EErmeJrnmzy2fH76pPXle67SjIWo05HkU+uyecxm1IyuWcf
g4vcjpXXnyn2R2vXILpRQ0mTBb7WagfPyFKmA20+vMrCMxgzmkQcgX3SwAXGon4I+7Lb4IiuDp5d
wG2znTR7LwUozNYf6keAMY6zEVVUfLKiyNuVcHhOvRF6Z4NXaiu0i80h9r09Cehmvji7eJ7kossv
OqH7l6lXtKfMUN2m99rqWFdadwo7kIepyEAjYa7D0F72jxj7gVhKn11WK7SJOEtr7K9l1HrnDFLU
Fx0bbb/y+4THtc93fJaPnYaL3kZIlFQcPZlWCcbRWlouh7aEnTOHxNLpXnXpZqV1kehhybGEsSnz
coVYP7S9ndtVH9cEq4TA9BFbLmF7wVS53msGqXyrJ9YrWQQV+53SvvWiJc1Pnyy0jr7gGFTmFRxV
PYjC8rT8gGQwWAZZ5ag+IU2tkQaZp97rUizwOJibuETrAynj3vW6YTPBYNvWIJ9IcU1LuazRN+xd
UA5nCWLsypKkQunttUtG81sXN0TxMsic1/04+LeGncotQ29zy5rLuLPDNBZBoUlxBdAEc605TP51
HpVErsc8ZEfdOvfoQBcButBPtW6cOuFMR78zvQ3o0fpL3CPsXWlq9PfsbFyYNakMWnpNRkCqvZJz
Lq8W3f0+pW1hhWSXwWwnwFnG2Z93odG4j9QC5t2EE0LBCLLcd6/Q+ucCzfM2zOSTXecQ6FL/miVP
S49b6UiMqVPavcmRB66oS+PjKBvt4JRgeAL48Ww4aXHnt0Q2EK9A84xHs5/WdsXjTWVexKUpWpLH
M/sqpDbdGgkP6x63YrodvcZN11Y9U39MHMIXVtTX67ZuHkq9KS6HcWA6HM66AL+gSizGfbYmVEqx
8jPcvYln+NI1XJyrups8U6A5LdEnHgWICve9TMMgijMmyABIjOxg5xHieyKhrsZKDsjiBM0gZrmK
8nVoCa/RsvHGaVjbobceD46uiLbJcOni6nMaLg7f/UzhG2+EyEzMKhwrpJxQTDN1nIiYNfXxdmD5
dq9nVX4vTGpAEbWzQEhb15cy6/yzOXOoVgByHXQX0fkqIpNOX2UVT7CVt1hD+6GZ1yTrpMe0W7ZG
yWAkPSWmX+2L2ozaL1YBVQ1ZSgZY3ZMrQpHPoUOhb++85oiAt74mOc064UVXF37dGGsfvXPQRfV0
jEuEXRGF/9MMuiUVzl3kJOO6N4GtJbbBpxTHInONF7yO5qphhxvUoQNo2C0IOmCoeyBIlHDLMbYw
jWvtRlrzK/PHT4mrXXuSnFk/HpzFtRev2jrRg6orx51uaSLI8MpMtAhnSW4UG9SY9/wsOHSUJwK/
ZStl5RQ3Wp7gB0mYTdvi2VjCw6eh6xHNZPk6yzwMt0XOF1OM/iovFGMDy4JU5xJ+TkyxtS17bxtH
pTp6yXAZK2E+WA3pRYE3IaPWET5uDfRPwaxNBKtl5KLOlUK6KAryL8g0JSzYelaaOe3SZJYBC7Gd
H9ruJZOjDA1LCXqXy+9Va90NM67wjlg6Zy+1UB1ts9VP2EaS9RAh9Zy9hsccZqxDIl1SeNpuDoCs
24ChEAgAs4ouSiLVtn6Wqktb58OlXr5J5q6gTyA7OHAkCJBft4Y/t6WY0ixLeMJyMXr+GEQYh0Ll
oBOSQ1pgmwZcheW3mRnlrEi3dW6FXtKRUkthuej13xE/6K2/U0t8xa0g4LA8NGHGh2Drm554TsrG
UbNMDsZUNW9z2pTnDNHjSy/zs5tff86FT/6N1nchu6Bw419L9/tzTExSJ6mD/pOXkmZdMsf3FA4o
FVVffv06xtJJ//hCghwfBg5IleGZfN/nZ5XC/pK50aGXodrGoLgOTj+Zm7xMuqu6ycAWD36sJ/zo
xat0FyLMOEds6Zgn0VyHMe/u4y39R7D+u4G5LjyskP9+YH565ax6LT9/Nzz6+kd/iSoZeBPpoqMN
FzqL/0U5+efwyPXRNOk2miaeIV/lln8O0C3/D44LuH++QFhO1hJj779GSu4fmKnRI6GoFLDO+K/+
wUjpp6GOjl6eWbyO8JMBlViu+W9un1Lv06aIM0zgkQFwALh1eR5Nkbov2AYzi7bt3+ibfrqJPhYD
HuMj3rmHZP37F+xyP0a64ag9AYDNNVNVuDFLlsc3P8LfTKt+1FChFEWripOWkpG76Ed5V2e3+gBB
e9qrrk5QDEz1NQ/CIeDpIze6NtJhtM24xhum3bSjO93/+uVBNv94CyMv002IUMR6LGSBH4ZlPU8f
lEpuh2vQIXNwGmFY5i4jMkgm3jmwueY4pRNgc7KPC4M8bCtsV40kGzVoGfPcUjLx8K9CT51YHxIp
GBkiX3nzmG3JcOR/m1eKvsjKNUIPJ5kyWLDDFuV85ykA+p3KSE72MrpKqDIx8lIkLE59LBxk82EC
ciocCOdmhs5omhG/xWiO7cq81+sJULllyotmzIw7E7bKVWf14XGEtfjqFUhsA2b9ijBnPhGg2+Eh
71HCtCmTtNDQ8gC8OUaIcZn7xUz4X+JEyWcj0vnDkSb8vK05yTj0wht/cItuTfekVwe+KsJOIoPz
MAhha1m7hUzTrnQX6avLjOmOmBzoPFMVX9r1vMwUfZ41xORALXaT5rrKB3a3g4vKDfYgvYMTzycS
E5N9qBcjuYVwPbPerK/bogNi0bsTD0QjP4CE5e1Y3fCQ6sXwUKezc8uvgzWr1c1NaVJc9MCP3xQW
uSCiIw6SsVT3cRdWz+iN+GVqWep7Z/S5h0bGrlZX+ucO2qx9Xcfqfeylutcb/kTpTfvoVB5F1RQJ
MBedcUdYavuYdmN5PlWVf14UHt8IPQMOS1GMbF+cfqaGy3PJ8IkwOVJUzU1Vm9mNdGLMn0a0tOY8
+ETIf4wyAwJElMLU2NM/ATwUfY2WgdvZ0zq1c5I+P+BElBfKJUAA0xec4tYqG/olEJ0H2XoYLWYq
Ppf+iyFZmN1Eo5FtHfCXF0CowJMBxP+S6Wx1S/gI2yLXdQ4NoyJUsh4eQp/JsF8P/KOWSatEvrYy
Jj6xP2ryIsQMAcCsti+1SB/gCvFZHJH6q86PCaXFnlkwyWKga2SJ2uGnEJeR4JcIB2KURCnVutDY
eK9z2fO9ZpF8dUm0D9hrp+m6Y55bQlIMwxtHD+s3Gy3KqWRgdW+O5PiW8PwRhdXZFo1i91lPHeMO
tQ6RAlE+byG7IsmI+B3ZrfFVL5doXk7DF0Vtv52hV7IHmvklhFOpnTC4/lnekeIRUepAmnoetbY/
xgltReS96yTOD6tEKxxq1bAwcVnYL7qpMKyEYf8QmVybSKmzZGfqZMsJkb+QRzt8gVsqL+C+cFGS
wxhMMT+U42odAB0hL2VhiUu/G+3LnnzGuzJp5XNvO9WLRkwCAa6MtxszrF6swlZnqaXZt5NHmsyK
ngWAREmMR+S5bRkkjGNWWKWz9ceH82JuAuyx2s2kZMkuEzn4acSg+ihbDY1H1RneCvpqHhidQa5h
zubSGfVk31UmbLgpnAjLmxKQdjlUPK7arIefgvTsCWKaf57qilxnx4Rl2jlm5JmPFGbMpJ+Hqhy7
t6TpxXNilEUW7QdrLsWe6Hit3Fi6PvYnVY+hfRwjqxc3VqbUqhaTuqfs6oLK6aFNG/ZE9HI9w8JZ
rAO0SSYtRTUBHRr68qKv6M86rrCj0LKrTm+1a4yFN5rdXwi2o1vULvb13CyFqjtZF40d3YZ2eFFo
Nbp5l5soIt32UJjZPU2DsUE+QiqooCfxih4wR/85i83igJX7TfUiPsSzQ6a10cvzCr3KBhLyRJQL
sa9G0tYEWLdnU1cTZUvq1xH0nb8Gpu0GxEQgapdRciFmoU6aLwcVNHN4dFLvqGWyJuq4JtFF+mF9
wP6GjE+bRAAF1wbOnKHWKvL8PZIzDGVacmb2rVABfpwbVbrJxiw0/yyNI3lqnXTcOjE3bJ0Wxlmi
wmnT+150mBU/pGkM+kEvtWFfuJUKZGd52GY1cKgWRN8B1/cupq8MTK3Qz0Y78fd9ZNyS3utvHcS/
50bpW/nG5Lt/a+U4OoFd+9q8KtB3hogQu2FvysTdYo17KauwOe9bEyq4qfeHaPSNNXUBJiM7dOq1
CltAQGO/i5h64NisE287YD1fQRntNmnp1DeW7RhMQrJ2Gw19jGYlIwPD96YXzx4YF1vZdFZOEW1v
nmXPvsagO3AmR8GqGwiWcbFw4Jb3QPoMwqJCtOprqjM66mVmcZCcrygHOEQAhmMzb1eS++ok8lae
jXM4o23WzYM5SSzWccxd1W4i5v/QZbkCVWfYR+k00/08Win7J8iuXlsyiF1bg1YdjcaZXyXM+oOp
ivlOglCL0G75cORs/1D0obrCyjCvB7ZlxwwJZeCYecHlnhEoMqLcavFyX7utyCgOlEED24w4pqW3
rbWh2JBhPK9GjO1rqG3pk+uA1vB0NaLCVcOq9wdti3i2WvVRcZ0DCgzaRB8PSWJN1grSzDrSIv8h
J9V4lydc8Y5VxQePZDr026E4EXhFjG02ajdFN7E1qGd1RBk64HixySBAYAZBliD4izic3XN/wjgG
KG5sIqjgRCoUIs5OgKKMA9A1t0bi7TRn+Rxazz1yJsBv9ohM1MQkdhYTJuQFKRihL7JYAghw7DoT
E3l9OMyoKenWtYaspdx+HvM+SRBjJ+m5gLjwVlips6yfGKGC0PGy1H5mYg1aL86w1DOsb1NaVPJc
3NgePlWpwYYpH5e6QNbX5NDla6ceymrjoaU8QzBMRHGo3NTl8ititi9Dc+7XbSWCBg0YSvbKTvZg
ncM2SJPKvlRmmOznuJSfTJjdMKykypbfBt7OUiKlqcVzKDfmPTsr5LsmrTs4NNLvGG1JFLUm6Wh6
tixJJafwe5nn3loS0ncjM3e5BzLKBBfYY7iO7AVXGCdFUMfSvpyTRLvRgA88Q2Ow4m2PMMtbRxhp
mWiqJb/dmeSnSfZ4eWKbH8mYeTqrnqrwa/FVJ0zyU0O1n1F2pN7ahDZPnVywfyJQWJkbylDndkJM
1q6WgrHcmEg41wwD8wODgfI8b+Z5LxBHrIsKt1/XLFF2Bb1yuI7tloe7X1TaTRn5/UNiAkiPCioN
Qi7kRTR/vAu/fmIZQVnKTGs5lMGwv3eYu1aJ71Ke+HVtXHEMlp8t6VTDWoscoGaUiUf2QTDiioa3
o5bNGsxA+PAJS1TW0BqDh49deVQ46kzHqLqJ+2FcI7RRu4pi6xnbIgBztZS/vlM9u92UH8yWj7Ak
yd+xGVHvnpLJDot+tSlTopmNZESCo5AOkbINRfmQIY37qtmAcQRd9296GIRSPzURLjY8mkaaGcsB
Evh9r2Szg5a5GskrqjlLEILKdFMXmHgrNXFVgNpc+zFT1sFUwz7xoMFphvnqpfJxLCNrk9g8pjSb
FIteFtVpaEzxPADyOiWzlZ3pemG9sG6Mp5OMZDmcNXHsHUJC0NaI8nBUsb7c4ahK95Gf2Je6EcsN
yj7qhAVly4N73pasds5ETBXV1D2BYssva4peuxmixrnVbFe9Iw7SbaB5AiQ10ihKSeFQb4xVfuh7
LpwYmBkNjDdTD4KL1lb4YPnpm6jgDviokZA61NdlXi+/pb+USxmFFKYOstfwStwKK5MbyGKsGhne
nKcsaLZQFKjVh3h4iGYNQ51vm/lLYzGMOnb57KKqDIlkfxzJQOcoYKm8sckuA8MjCXwnIsNCwtwE
ttkRx7nmA5XmQxUKg8GjJbODi0MtOqCOTdYhNL3sEFJIhWsdAr4ThImD+H1lU+mc+bpoP7u5NUlO
QWqpRo/ZXWE34RNHpY8unYsfTtlECeUSScXoneKKNkbf0/VwaXuifSQPkhSYEtN4a2vIJQpfAm1t
KJi9WMhPKu2zbZN0yY49rIfbb5xB83QUcjGY1YcuyV/chrp9ngz57I25lawbSJIU83x3fgZuhjAe
vnxudu2mSU3rY7h1nVlDsgvZg5cBmvecRadXvU5ssl4FmZvUWSSOE6nN72kxG76iA/DOVY31sR9p
tpy8BLJJhsIjElProE9d9dItNXWJPD+Iiw41r5hzlrYqH3sCHiLW2m1KtQiAkC114l4XVtM/6EZv
bszSrF7tlgheXVDZSoOuZU2sFXdeh04LKSyNPIlD8qIDsoSsWEzVaxeW3tryOirSUCB5Dip75h5p
9b40MM7wX8Jeqt8+wqu9gpVeS1W+shMx79nS18da1kxDsJcA+feXoyuGw7K1FbPTvDDrp1G53rkx
0t4i5PbPI0M2x0S55bmDiXzXcHDtSrI3gsorhweodrRVo0p2rPkoQjzK/CKjL3cT2hNvLOd3j7t0
RsM2y+fMKa6GyZWfur6jzdHt6NIoBRaREbUb7jk7KLWlYFne9cRy1IBLUnFhVPnyG1hjfjCWW3Wi
k+VBko1rSZP6YtdTv52aInVWqQ5hly0nHenSNCQT6bjreBL1tY4QYgzYVnLZLmegLCMi8eixFQJ1
j0uVYoN+2nL4qpZmsMpddUY4nDpNA1ONj8vQXGxJXN61vp8+GK4RnabVqvr6o9MuLS4f2FRsoZCw
sGam+8jRceBW50GWQzI+70OSnz7aMi0CNN2Jmo6CQQ9f/TJAgaentpmkEUfw8Y6JT51mbjcYJgCN
4N0RfBd4qIyACE/ZTS0FVloKD5/6kEdhX7HRqfuBoQh4xRleHx6caeYT6WQV0zzP3IIV5qA7M3Ri
xi6Zbgey16oNsmvaSAYm46YsuGOiqbAvzcyxb3nQ6KBOnaF97FJQnJxhWf00o4cnxw1V31sEyGDT
6p26LzVu89Bs8oO2NLWWLTjW6KTC40eHDDBBZ8uOICUgl5F/UmHSZNczR5xl8PIffbMrFmxzxsys
XELRybj/oqPjoUxxNX6+vOAhVbd6tv16aUIQ20rCHQ/lom3RjZwBeYWIoYYjfe51bf1UGZRHRhsx
y+iXGmUsrIWdRYULfr/jcEfm9bnK/eoF4CBQYL32z0eXc7YaiW9aoR5t3vQSFOiYZVj/WsrWTetQ
FmGg8s+X67lulmO4RZx6lrc5kyA/cak1soY/97sazBmqt7t4mTaOdbo8BSiMXwyPS0LMffu5r8Pq
NTbC6NLtcS2yaeT6yQSFFyfRKnf4OGQ45IePssKDvraNEIDeFPi/trPgMQmWw7z7eDYYrFEX2WvM
SpirKV2GVwRniEs30vC8oNPyzmufbxj5mnk3NgrCaSGYW0CQApzADx87KYoHx2pXSc8P6TOYO6hc
L89nqFLntsmNQ3An7CzqpecW/qTcNnNFUTQanGYiGlApU57IjLmIXuXmnVYQeB1yjj1VrUcGppMT
VRZy7H+MYoaOYZFnyvAYwapYpxODDDDt8OIpL7MtcRZcIdU074mGxJ7Fjb3r0C7taxaYJeTJoXrB
0MBgED3qg5WElGgdBYvlkKdoMtRb9ANcPB/H7LSY2ujY1VkDcOKRbopNGOv8pY5rJ7r/BlVyQ7N8
j5Vm3muYu1QwYFG7dNF37NjQkazhWzy1nEFSW1tcaxqsr2lkTmHmE7uTEv8LO96c4c1yVBLqa26a
zMpA5ZoZPyUqtiFi/2eh86LcpVXlnmyYCpadq04uCos7q3b7L26Jsq/jra/KOuPGJSUGfhh4zk8A
byk5agBeB5CbFI8Svr3pli/DYPOtfWS1YiHjVhlYwNJ5spMqh7F+oiohtAK8EctzVD0+dUtvJxej
pnPIjjXlRFWFxJ0qBARDzw+Op34+ZSajzI//+HFjovTlEaMZPXK5kWeq5KFyKGeE0JPJbrmI02RX
sSPeWImoj5Frc8gMNle2kO5MKqMNc1g6M5Xw6Krt1GbvvZgrZxO3NA4fAzq3lS/CpCMg6IQEdZhV
OODMud/RwPGJx4Obp+O+98Tz3ETkjiwTcOCzctPbLi+WVb137MKu+s0W8AN98N3WipG3S0agBYwS
6f+Pm7i+gt4LfLvbi4ThMOKS3r50nc7cRN0YHpXgaIt9im+Sh6crN6oKzI22tZ8pDhBP0LuUOOFa
a1Bn5Sjrp74X4nIAqnLPkTBvfz2gN36wDTCSN8D/LLHUeMAdwJbfl9ae62XuoFntXktYkhNy4twq
xFeBbqTs0XoaE6YVFKLkrxl3WddSWjHKOGbUPK+pZLT68WP/+k19bCW+/waxeZmCDarHbuen3Qjy
BNqIJGr3KO5rLjTfCtet19fn86ghFQNku6Z7nzfKsphNhD1DtlTy60ImppMTQ3aTjlxU1gL1Ba1f
fWYT6l57CAs3nLIUhhrk31Xd2dr61+/8bzoVzFwfvz6Jk2RY/rDuwBiUVVGkdftIM+tj6DO3YXJP
9ViDxrkGkMkmAjnBeuBMfGkVTxF4HfSFfWf/uXv5z6ryd6tKZOlc5f9+VXn1pSxbIilfy+8RMObX
P/xrXSn+oNDxWC+SogHVdknQ+HNd6el/2AYHLHtC4hoXzfu3hh/+X8sm0WQ9jpntG8MPq0zMpzxh
ud983Bjin+wrzQ+i1rc3icedwRkDGEG4BjfxDxvLvLBaBOe62tvA5NQaY35irG2icy/MEC3uBoYV
SxAWVTg8xs4BSGK2DVRzrzJ03ObNmAZxrmt+QDJDbq9jtv5YzqCbrBv/Df1ieDk6zAkKZehrkfST
sZoLlnFEZoA+ZTyCJNHJTebqVmtorKaUBG4J0YjHWBrPLE3M6qHhEj+qFHwjaTX6xtXm+T40NWtR
6rvxpvF1Ovm4KurbKGumkq2bz81hTDpIlZRQarKvKzzOFYnmyPYks/qin7hb4nIPoyD5ohlG9DbO
WnKa+JsnW1UpdCjNF+coRUIklS6dzspFC09HRiDNptJG+4pZb34G9iq9BC3TnYax1XZGmCJY0UNu
2Kobpo03hhmufypW/C9ZFExEIq20hud6XhQEQvqApldDblv3XsPXbGguFuEeAesiykXr5Dpib+Km
3zAP8WHVCOOIOqy46iCCbTtnLq4pVaurtPeaS04ttEADkIkjx6IkKBU6dzbGCGIhxHQBUXInYAWR
vsEGNcYk0Mg5DQhSfcQh0Z33lXgiO6K7NdoWtJbXkJXMbDyNJFWQl+3Kprcepjwzt7TzHiHOEeGO
A4rAkwAMvFaWngUF+ecY52Ebumzm0g1rSftoaaP+3mpOuRGFceMOV4unad1ytO5EpF+JftGst5Vp
XRisfZ4NjAH3DSljl0Ob2lSLDvBHrwvsIgOdBphgZ5VTfvTzJjz3ZVpe23onTpkwH5NROOusov5Q
Tq/Q8kXhrerxSzuaXexHHWURWZlwS9P0hnmwfokwyl2HkxgPWOfB4jCjBwY3BnGvVwwjqgKjwVCF
+xRx0ZbojezdH8c3A47/thKCNEaiaowbLnK449NUH5jFFitAp9bGoANdZ5Yp1kBOryuutgBjy1ml
UwsRuevgPmif5oLqbEa0uI2RqK9s5fEu29gOop60O6M3kmM+xNoTcojoQDBBDfVRypNiOnx0vbaG
jhSrTbMoC3LRxBfWQHZqyWU7rpjOmzuJwXlBHiVLAGi4CKOI7yEweQIW2y11YYIEdeeIQkXGvReC
N0aeaowItWxjFk6/Tsc4ir2b0ZlIDA6U5nv9rWlm9nhrt45uC2K1s9h4MATXwka30+TMaXT3GltN
GD9OYi46VqppjtzLr+hiqUYVrz8kFz4u1EeMsbBV83SZLhFCQ9CCMCrNJunEKtMDG2+qqxxDPp8m
JZq43DWV1gzQTRMx3nZZ0uPk5SGZWoyqGEM+Z/AX5nINvb7EHciI1AyUdHyG/605cbL1SRQ9FyRE
5kEaM3Fco28tuDwpuvXNpGaDnspIJj6+xzwiWueYdD0GhFbHNk11FID9x5LN/bpx4zvye7YIfVcd
k660gLCWYdaBvx6TQmPKFyUJV4jed+FdmfWOCnTSfxg+dewVubGM6T+iov+dKY2sHR6d//5JffFl
/K/Tlyl5q76TFX39s7+cuLqFkXZRB/kW2qIPINufz2mwSZAwLfRGuNJ8dEIUt3/pilz+iKen75mc
kS76mP/RFRl/AGrjgcoD3NVN0sn/yXPa/kHng5qIl8cbL2wsvr4tfmC10cXn8xiV6Xlj9ol6FdUy
wCmF2wn4fz7RBytr5Fms9olVtYV2WO4em/Qwnur7aiS1EKkp3GE0u5jJdcmaP1XDfDbBg/1SN7lL
JLXrNHO9L7vIyVoHkcSoxC3SyNkD3Tr0pinbzzmjFEpRxerb3mCsTGP/Uk+0ziUiuh8MayOdjg3N
LRqIEG3kiM/qOWeGlgBRExretgYMUVkcwaIBIPBcDVU1+/U5W0XIJKb43BnKWnq3MdqZisqCtBxU
I0YhOtLVUHQXWGgo942Nhyct1x/BqXR0aqUcPJOVg05u7VnCorzfzHr9Fmtts3Vrqa4YWJegdtWY
8qeO0uYXRCZucvq4qv5TKv+uVOao/2WpfHpt29e3uG+/dF373T349S//vAcd/w9KZQeDu81imNuO
m+AvaZ/1h607lm1jcf9qEP3XPSjMDwGfoMaGZriU2P+6Bwl0MC1iFlAD/kVZ/AfaPvuH9ZHHK+iY
X3Cs8mI/adB8SznoBzRJYGb+HrOd2WkeiSDwSMbf9P5/90omp5GFhdAyP063b1WEeSlKsWwY9p45
j6tCl1yuFc+VkFDmbw7Cv1uK/c1n4jU48wSd8k8Ri1B2wrmBFrXvRsCGYa9ftgMILQcn3T9+IRpZ
E6UvL6fzWt8PCAY3Z9vUzHKvGMFkefYO2PU95f/+X17G9jD18ov/9Bt1qNQooCZJbz7Su3jo8MDX
wKqfkv/DV8e16iNo5RD1aJ2+/0SR1AtRxXyiISQ2YdKx0IeVydi+TH/zoZZ/0nctGnzlBclg8jst
JMEfvjt3KJCb+aPcxyNWeErbGxVND4amHuQweOtff4PLEvSnF7Mcx3E9WlC6te8/lgZLnXuzknu2
8uzDmf7tU68OVxRwr7q3ZP2JxloZivP91y/8Nxe95wgc4fCohUPT/P0LO03FApNF/54RTHXbN7W1
sn0te9BS/t2vX2r5wn76jPRAnAqEunBXf/9Sc5/2KmG6tsd/1uwLJIUbiH3h7a9f5W8/0Devsqyj
v9ECL2LkQUP/ttf8yQZvMD0MBTjfj0fj/++VfvjqSCOKK7SjXCB5r9bOlL7OWGeC399exvLNfPfN
Mehj+ABR0nFsND0/rNABnIbsE9ps3zlpBNi+rVbdBCZ0tMRTjbeEmA6JTggRw9ZuEBNCtPmNcd7W
f/5eF6IuvBR4mMIkQvv777UKC9srKlns5YBVWuoDQaRMDfCk08kAq6V3M/zGAOFn23udbKs1LQgB
3zXmE1TMjoOa1qU1n8CkNlT0bx+iDzclIodKztj2bvaO2cU6RLMxnKTbhiiJZ0oiE5cc8gT+JzRW
GJnBTiBmJZXUneriWjW++Zi5ZnXAOha+DAVjbRgi9j50qW8qVfq7MeWWytwJPgZ5b8hRmX8yxKvZ
SHRdXG76LCfVm9n6bael4qgTbv9WhzxojM7hvTsGrwIK5AyL18DYxfXiaqNEDsIEb3yQtLwfzfTF
a8HkZp3Bht1WpM9eIrur1h2lpcM2PFzmGX3O7KG2On9Hkqfc1jratbRG/6I1UgsKnU83Q3pZYWDq
AqTEJnJnzrc4Skp6ep5CJQv2bRdjkAkGKLhHUbB8SNnLnGGVrNZewRjV8wstAHhoPkbxYJ9NkZG+
RF6VPzgjWs26teRz7RTmY8hnlyt3ZKMuC9HPvKchJDzXlX4H6Elx3EyOoH8EepI/tKNH6ChBZdca
kW8vIV/NWZzW8tLp03fd4DftU8d8JEzwfWrH8JYhSXUYl9M5btvqTOWLIqhhScHlC/kgvkoTZ7oB
6yIOPFS6ACF3shui3IJ0QkrYKjf78phEFpwB0aMqjCyJBdOJyncgbcaFUaV8iX1ul7R0I9qajzsv
byNxJJXFO48dvrIMvtYjnuaUpNJYQfWV0Z03m8ti102yFx+L9KqoR2YOxLcgyO2gTwXV3Dj5LkHT
J08GagR/7cTh8BSHUvM3yAtbD7xTloBEZM98ruFgfoSOY9+hxSreodMR6ZZFalOikVwh76/3IjX8
h4qb+86CC5UGNnsdbL+I2TPcYPFQbfsJKUozSQs3rMlP0IVTZpOaKCPAYlGmBeh8/Ye2brjtlvzB
xR7tb2biQtiRSeg7zA1l/NCVWgS/xyvTV38E/uUv0a2AXlDgJ/6Q79ohnNi2+MPT3MzZzpZ9l29H
rTGTbSote97MSO3rFcQ9hmUOtvxPs0/zYc7cWwITl7HOR7u9hyMjn8lFt89cRXxtgXzCXjWIfI60
cgmSvREzpZHxS9hxlL3UkVkewZqWyG4YDWRN+s7aykdl71hH3oixNaJCQQpq2WLFiI0vItijG2Cj
/i4llWTVWzx9e4uDFQsRhI7YD2/TASTzOpZT/KWUPo7kzEGF4cQO4D6jf5KtGnYWSUjN4rMtN/Po
lUcwZ+8tpgGABx2KwcWo3URfur4h77Cd/pu9M+mNI9my9F9p1N4LPphPQFcv3GNiBBmcKZEbBylK
Pk9mPv/6+lzKrHqi3lN2NtC72iSQSKUiwgeza/ee8537qjURAw9vPYnRx7JyEBdEjXNiN3Zvk5X5
gTR02jJ4Hq6GTvrbOOc9B3IPcKBx80+e0Swn3Z925cJUN16mpgvLMQfogKQvhUNd8FCzKpJoXSAB
r/rMv7aoaxHV8dbnPfDZYWgi1EUkNy+S1a0cu2FvrFt/I/jdZpm9EvnlXXtjZhOKorxba+iMc420
/SGDOXuEmcKnsaC+9D5CZ73A1j5U/HxbLbxG9L/8667qxy9Kk4Saxvi9w0Tk3q3hkM8pdLLQbBZK
KVk/HIILYWKQWmhKOW8ikGgRiL7eu43qXKIZ6VnJvhd7vQ9UoNBL2lZzxiJm9vXGGfloiZzjkK4t
RPgV45fErlBiFBVJaUrnCeaAKdPi2mq6epeQnchNKJtr1a6lfW3Wp8JoeJiYV4JcLQ38kS5XJ418
JtAO4/nvqy6Wkucu94yvOilEwbA+I7a+GOc86tJzZk/xbphpQLsjxQxMhs4+Z7G9UygPwqEmKtm2
FlbErl4bqk79iPjfv17cqNrQjpYhG+4YYnpm5S50KQ/gH6qHoYnX7MWqOkJQKW9Vz9qjxaweo89L
nw8l1xwS3s7K7Bb9CE03KzL1N98A0cuAnpK47nH1qeJAKw/YVFL7+9KPtSv499dWag2ftSxT1/NE
a5um9qdUt0bE5phGPAAshBoYNpGU5FlWCbDBRpPRTZE/u60sCU5MvtVxFIcErz3yPsOI0OOD6ZH6
mMRlG3a61VyLGcUy22K8Z3F/02wI66bLppcTg3mhpUnx1FasvLJixdEx2T+kOtnD4cItbX4sso5Q
zQ6Qs7Hj+EcgiDOhlPdEhVO8mPpDadpC7pFIAdBJmjHolJ+BCykKFrOMcybOdDPzy5CGeH4BxET3
A69xydTNJWSyeWhpORSNlZbIFsljRkw9tmXQlOajKs3yOLZWeQS+CjQdTsA6JVQ905MSGhjiCfzu
zmkezalc2HwKyfpHUmR015ojjUc9zxJCkdKhxJ+d+RaYQLOMBu+ICL6GneP0FghKjgOyx3TvS/eb
mrPEw3acl18bG1k8XUxSSlE+YQ2afbnO920dmcrEuj57bg7sopNdd0N7BwJjJnofXLFHl7ZrEsnI
xeqNgYaJoV68XM/R/0/F/ZhZE+4fw1lpQ3OENLlx5+FYwXvZpI3+Jrz+0GQZct8Z+ImA8LUzHd4v
Fo7hFlqudmVYlYZ1xCUUUBPmvOc9Na2gztB29tAlsaWTKTq10Wue2PnWJUdoa66WDUCHxueyMyfi
+4iGCtDF6JtKmD0AU5L2zryu8Ze4cNFn5wQ8I1yafKpbTbtIJ8jfOzcuWd+Ew/ItYqoTDmz0wEfh
M5ACqiIPwEtwd3mzPfyFMc76pRhdC+IVZOWsnsRfToHNlNaah9f4kJSlOPaDKr/VFsjsYOxG+lFB
LCityL/jsiWZ0Z1XcnBg5AkGFIOyiqnaKxtXdfRMJlazyVEHuBbWrYLBxUmYGLwqmUlUP8rfdkOL
puh7yjvkGcQeEyelrXDL6N4SunglJAZJs88/9iSEuLf4Wlhuo3kqnvQ0zV6+r4FVpfteOC65mfzF
qeoXny1xmjpeSl1nmMncUnw48JC8GkN20IsD2g7WXnOEfxv3kJo9Sc3UUWafZ0tLMOsw+djnvqxP
LH72qbNKdPWG/1fn5l9CNn/YFvF2CnvtPXw8N2PkZT3g+8jSeOp1VDg5+8voEi1a9HcRHf/d789h
vxzUeRhIFOWT6PmuuUg/n0zQyNtljBjnMLQUpFXUM8WpKE2qKvmeYltf/P7zjH/29KEMZLBMLIhl
eR8OshXDzlw4OWQmrx21gBUTZJOqhmaT8WB1GvPbnLTfa8f2xpvvW/BYQ43fJ+Zo7HAqaZjrC/u1
XtphPylqnN9/v1/O2eQLkG6KN4w3hOvy4Xp0szM6Df1YQCbImWyI7qdGjH/1Dv7SseBTaFSYDmmv
Jiy3D+fBHhBD5FR1enAElStjUy2s6EOHLSqKOHByOCFzRuWOaHH4/PsfaP56HqY+QGXirYN8C2TR
z3d8NnIxyGJMDkKNcYTqEjuBRrjiS9lTl6p6tOdrX7P9J5gYT7k/t9+0xh63cBdtSA81s7l1sQP7
2ha9ZyHtaajlADkfKH7R7+KueG8jIhUutEhxavz+7f+nX/0X/Wq6W2sP7V8PjD6lCq2ySqt/7FX/
8X/90av2HKJ44DTQDYFdsAYJ/1ev2l8b0qRhkGiDI/uneZFgXuQx9UW6wSx+HRj9d6/axLxu0WCm
v21iUOAb/o1e9c8rkaDnbbs2sxHIfMLkAPPhuSQKJMl7O3FOfkzxy/o33dhGJQ/LPOcLpYGyX//h
At38aAH9r6ovb+q06tR//Ns/+0AXdYnPlAqWrfFhrQXDZzZmU9oni9JqYwzIaRmPTjdOwckznpVx
/v3n/bzy/fiBtAm5Xsi2aPp/WPnIlFjgjbviRE6k85r5fICVISRVNo2I33/Uz+vL94/iVnOvbduB
D/BxG5EJU/A+N8QpL0f7NXUzebC71amMAdM4d8viP7l5ZpxlxGT99x/9T34lTxIRfSzwbCkfl7ax
zYdZ16Q4KTND9ug1hhkQqAnojWjU8i8asB9UZ99/KE8geiTsfijDP/aZJ+LRSpdGyGmsQY2D0pU4
K8ZMJ/x86Fz6fZWVNcmxnDjzhbNMBvWZiT2e56ngpK2bGLX/7s93qCggPaz6KRb3D/tHZiRRX5Cg
evJGwc/1166Svhp9/x8/a508Ma5lzut+HLDGwH2KBFDIyYJGe+45c727pFvf9ZnZPP/+Z/28La7X
2dGZBzPKdQGf6L+QPzuQTE5NXuoQJd+USWXXYyv9i7v566PDh5D58/3DWKU+vJAIIhgOm4WAY0Tb
K/MGemyew0nbWHIaT7//RR/6wj9+koVBmU2YWovcsp/3QS+yjGHRDOuUmWlO5O7AZ8Iwp2lawGZ8
9trcfhXOzEua+shPko7u6kDD9S++xlph/nd7+sfXYGpm6uurSm/4w9eITANLOEr200ToH6TCyqAo
ipCgN2Db0F/4JS2O3JROQLw2faTvL6/dKHqXvpKH33+bf3YHVrQ34BnuNGXxz9ckx4I7lXnDy7v2
u3Qs2MFIgXYSDV2bv/9RjgOyx6ASscyPTxSpvrKWbmudUpvLC8qOVxZ8M0u953Anfv9hPy/1LN8C
ypxO752dxf318W2Sri6ob7VjNOukKWv0jJ8rq4A1S1Y6VebM6vD7T/yoheYjOcIDOGEsxH3lsPXz
pWzAXtK3JERKj7BtQKjWsBhJNd05ozbdpVABiMG0F3paXmY+IPn1tyUuqZMLaXbceKnTHpaW7e/7
CtKJvCFJfDHpnUaJthib1Kj/6iKhD/npWbTZ+F1WUx5EH4UICs8Ptx/KdoZXBk6Xoim10xdcFHXq
aLBmVd4DgIUMHoccDGUd4RFqZmdr8JfdSqkV5ZYsEb5jhFk0DSNEee/wRrv3ycx5dPFjrMOIVmPl
JZ7TwB5ngG+AOEvrv0286Q46rDzgdOveJUP1CzI/crlRqxttNPFndoNbn7xYWEeZcQGDGbjVDVBb
TeJQNv2nbkk0xgsY5A18LDZ/tSI8gn6Xnzh5WMg0sghRSYn6hU3OZ3hcaUcl803bomjF+AxPLehB
kZ5VUvOENILW/hpUg5wzWnwHv4JVn8hiX/ss0qiSI9FP3XueFe2z21Rmc0SlNd8hgJ1uNFyDA/6V
PE5fjJl+U+AulpMD3ERa+dRiUHiuutx5zVOTp11kpv06G756V3Tt2KHxKLyCbTe/NEtkcixz2zvp
ICHEGt2GbhqLATmrP9grbJQdxpjxQ2hWy0u6YjYQzWmhNQmuaJRGT2DKMJZYliK/u2NWUqNlB3fC
9cHO7d4pFS9PJgmz740vuE8gy/0nAyjNe17G+Psc5i3bRUXoPIGx+k+MHflT9LOZO0Vw2pm2zMbD
0nHdRK+r9seOWrFT7xq1tg1wHUvsowJTdTC7K3KEIFoxB2U1L+4xWQsTLcOPFWNqvdQzc7oDfeXQ
ftA16JB2VZCOmLY8Nejl7FfXWYcHc5bRIB5qb6ZvpgO1OTbreqkNbqv2HGjbYm9OYP1hB7t5uZUd
+6JTJ7x/tR6T/14unnFOtLLgVtpl54VRzVF0g/+c/abLI6YIRmXxLA+ZxugACoDaex2Tpgkq7U1j
eOxFHflU024u2JeDrrJxn5DPAW3GLRbM/Glpvw51a78yd4I/oSqJLtWeDXkfW4t5WJBFuRszdsRL
NQxkCi3pfFXgXtrQDaOXlBE47e2MVMdRWNTDRQypkr8Flyj0l6XuMZpGzkNRLCnSYMeDc+/a2Rp8
6+knHPY16tfc98PUVlY42fDx5mqZH3I4VAQlJk1zzLHqUBk5eRIsuqpuO1wlFSzMvvxa27L75uE3
ubCBU59J/+6xEE1AtEMg/s0YLqiAt6PeQMyElNh8dopcqh2Jdc6XaXENjEkVaB5FyPkO+pM7MkVo
0o3BuZCsrL4++9lgjHjbVPISgygJ3LpDH8r4Yd9Wc3SCEeq2e0+NznOTlt1urprlxYnH+gj3JZ6D
aRTLC15gopdsc6EdOHAbvcge0MiO1UuGcb3Dy5OQC6dLd78Wozg1JhiZ35vz25YacJWGlbvSA3XJ
whSBbcCg1OdQUqu8JSRIJmo32/38NYrrcZtoqXY7+3X5GdSGoMtVdUFTpeQqkHUWEFP2iqKN9yNd
tE0EICDsBya5JSDVTHraWUyJzvJvRXUd5JLoIZxohcUQMm9X4U4gUTXEdCTV1IyXVLregT7VbG+q
dBgDEUV8EGz3aMMkDxBD3aiw6BSennrWIHvU/WOTO21DwLza4VkB1JnoXwpX1Z+JwSJ5yDemndIi
a9MXfA8/6spbdiWmuwvL+6UjWpCBsc4dhSGXXdauX93oXd/cFKrjodYcKrJXhBPGWTMzXgkFaHDa
1g0J7CdniiiwTQukSchq273TAmVBqhffeJgZJZiB3g3+k3T7Kd56PW1PporJirIk7noISGcrFlzH
Wv0cGWK6KaaW2es6FqPtzX7s9XaEANdkeFzLYv3bjKlR+zztWIJYjSnMmprVduIcpVRGCecMi8GQ
QfDq91gSD2Ii//hgGzlT2obHNqzdocaeVlTFswk9lnouAZloWMxMeOcT1ZQvNk3r5tvcDCJQTOui
beF2Cse/GL+W3tiSEpFr9iffifwLmfjqAIQLDW41xXA0C5xDb4DasQfZ1tYWiHfDiPRl9blYtF67
h/tYWwikEu88kFEdOkWabxHIgFPVnGU3Q4F4XPy4dAOfZvDjYMvyDufON7NYPk+mMK7zzuyYfRRM
yUwa7VvRN+Z73CXxO+iH8T7u8UaCD9ZgBAx5jPg+dteUrSTNAecUyj1iyVQEQo1FQyfdYR0ntI+R
5aHzJ/0k2nq+whJh3TnLlGqBBOQD+567kIUUO/6TVg1TtZ2MrsB+LgW8iaW4bg3R35UpswmJF/sL
+pFiW3eL9Vb7znDqnAaUvx2ZqRMgg0zDPFkBqP0CZLNsC5YLdOqbrPTEcR6HNwbF4/3Yxfmt0ff6
lSTX5CUfHVwIskh89kp8wkE7W/HZB459JSfbOmoYNp0gGWL1aqZjcyoxPWwhjvYn+GwawbodgqC9
wZK30yhmh80ELY5xGMClaZcUlfXg5A2SqMpa7vEJRpf63C+3ZBnUKOnj8bkvurbf6kqJ9Dil0wSt
o9Y1J/Ci0cvPzqSPzd5HSHjglKtdZqhAH/VUmn6o5X1JQKHm6vmh5+E5j+zw34yhVVd909C9ZCM8
VZmCbdL4CUgN3LnWRcLits9FZKRhQ2WhQTFwh9vYHEYrqMAVNzyXhXzOpw6W8FzYl1OKtzOw9Bnp
QdsMWF3NUvZRWFS1edW5M5bC2W8Nb+sVrmBBNMavTNT7aAfpGJdsw+xKiJZ4hdUzpno3vVOl0T72
YECeYCSL7QCpKFyQGzAgdUgfJt2XeceSuRuroTMdkoeQvOtlxz7U6ZhlI21IwbVwqW6GhXNKBXAB
lkIdpdemjnFUlyMJw2kHrC3F5LbzNEu6QdVU9q5Vro39nBmC2vc8u9+iIpk+NZ7VfRntyH0fnc5J
dzquAADRhcFIMMOBLgl0tOpvS7e0sA2SZe4PzNm/Af+Lb1SGlRn4qupQzU9JHdR11eJ1x4YfCFcS
PsHufK0VY8Zcx4lAr8XU7PEyw2jXk9pNArsXnXfKacYzIXJRMzBA6kMXm/i17kYuZm5mPdeVX4Bm
rsxJu000i7tW0ECCDt2MDPaepgRctvhxgv2fXuhf9EIRpq9znH/dC71Kq+qrqjv6gT/U+Bfv//Fv
f/xff/ZC4W56q0/VpoOJQPEfe6HudwUuhZOj/xn18meolf/vNEEpGwUVHT0nl8P6H0xOYdEL9XG9
kcaOn5S/+e/0Qg2GDT+fxXR/PaiaLohnviBi/A9nMYvWf9kJxOGVrtVJ24eGcDTWrioCkMZOuM0F
wZYkNA6N3FGZomR3ms76Ok3s/kC30ioAkqeu8DILv0Y5xUB8WgohngwGlPmGxegNREn8WJKBEKax
Y38a4GRABY+7G5ZnLdqldWZDoETOcBWP/MdwcCa/2WtZkh9kl1UnN8N0jl7stpCd9aaNIKZOnAIm
IHCO2V0OGQyyRyuPevdSLSsivS+cES61KK3+PVtmyQujpjByMNXgC94tM+Qgmj/zxpK6hVrM6p9R
bIzwvXpglVe5lYILYF7vNruce3sPlK50QstEVbRtOPA8Eg6PdCChTA5lmg3OBfYJumKybu8d0ZsX
iihcTgfZe9GiOSDQZoVtQvUNhsE093SCHmac6DdO5kbZgT9iXQF+ikrYgvjpccx0JDjRTdp2hvYK
UXwCrQUwGnSJq4UL/LNt65uk/w6YyzdL4rb2FhOBujP0wr4a/DUcoutd46IHvl2fusWPnrAWuvfN
SnyW3Wx6F7gQLI1ExsYuICWstYwro+zzgNV7q9HPCkkscLkGzRC0/VQdHbL+Tl3DIkgrfEwDk7hZ
eJHzPJ7Ah8QeOXxNsnVTZ7kj+UVgq4g4xB5yA9haJ+cxMLvxMGcjNiTXm+GWi6jNdt4cRYTKl+bn
ZrGAnyxKWx58Cg9B3DSL/kEQfFM8pUR7VY9YK+glEU8PMELbjoDclNqbfUbpfQHRgbjRMivs1HgF
V86xIEdYHdh2QcNDEbIGn+O8oFQghiFCqofy6iIdljsMWc4WpBiqj3z1VaQ2EDFRExSbOH6HaKoj
cZe6Ckelsk1Ye0uEJ2vymqDS3Iec4DbiHy7iXl5hUsuChULITeuzaBeqQzvf0+iIjmQC7Cq8I4+a
ltxOTGUDycfskCB1AWLIZ0Mfl53rptEuGuZ7vcjUBQeIZAusKrtsS43QQlvkuy5qzSOOFqIQ0Sds
FUFiQSmm9Cj6ot6NXg1GrJiXC73l1TTxjj76s/lS4c8KWyN2gyzpNJQn2bCrK7frjvCAswsSNN9o
kRVHkpHiU+u4/WZZSn2LWWVfY15Voul3ApR4nmsQAkutCuNWI5ijoQyFTJ98tZf2M6JHuHgRZ0Kn
1UFtQJX2QjwJcKP6Ob6sbOpxgmqbPQ77+y7ViDbATRsMpk10JJ2aG759dsrsmTy9iPy2C8Oy+q/A
G+aNlxDU4vKyHSg70IgyyaziBd5t2yJOse9bq7jLvfRyMSLkYr0eQiV9SEkaqXWFGzAe75QPDWIp
TZJV520MYE3GThJ6g3hULYfAebrKIB0Cb+qnnWyKbjtEiwrorj85qI9oTZZqY5TF10JAXzGrkTyJ
IunvU60iNdQwQr/DtYrZnUUw9a5Eg6YtYxQAE843ApPx+62OoZa+m6xC1x9Gnq1GGZyEOY2aqoT2
n/j9wZPFl8XlxAwU0D86LJfHXloQ0SIrOyd+l0FasJINb4VxCyn+dsjUVvP4UUtdnSdPZK/Fuprl
feTSzyZr9dQ0prhLzdY5cpJKQm6Y3DVT46NFSj7rmsKiZ07f8I0ah9hVyGBogQQMQObQ1iL/yGTa
2iqW9dvOGjEULo5/kWfuXeTI29W/tGOZ8E51po1uqHKn+8S60m/MwY0GDk5dds7MfgjbLu/2Ojdq
p9dtf7ZjO7mzpsmnqtbvFql1G5GVz1CRzDDze1RVJfZUoANTRtz5Uqk75VSsLmgj8GBkO6h2Fl+v
Fq+JSLE3JuwObUTsguHv06x7KNAZ7sxyie7HfLxqtFaGnCSyRyImHm34YkGhDa9q8T87MWjFnhyQ
Bo4meNkCuKM57tQoL2on22PujriKrTiTjdDuiXj4UtmzvbXlog56Zz40kZvzAOeIdMqkIDW8HfVz
Ylh3vd9cFip5Il0DsBMQBb2mE8VKi9nWfxH+qEImBWG+rqWN5t14ytqrNJvuJm4dMqohBljoLN5L
HsXG58L2nI20XF41jSgB0x2ukB5thzbH6Gp2O3tozZOE4Bm0Q5O2BAHVSZjPhbenIFwukro7dE12
HNIo3wMgSYlO1hoCGbQdm1kRLpGPCAU9EGxm0YsvQuN+cXLWvDN5IOI2KVdGjivbK+CHWsjhqd4C
jk3eGo4V4Wj2nAuIM67G4tEQw6ECX+kPCxtr5iPFld39MCtaa275hTPdAXPrZ8KZi+3A70G+Wueh
sN30NNDoMxjF7gRObTOMbXsh8EYU9G+jttmQ12yc7NSOd7NmzYHqY+s5qvvmDqZLXmEa7whM9nJW
pqG0qptYG9A81TKBa8O+1oBRPsw1kZOGYZBj0jf9pQluKkxNEy9Hr0MBtLTHRBvX7RmGXe34gebZ
5xGzDofRorrW42aYNoQPCNQ485L1d1WmeRe+ypfjNFiPglj7Nxy4WnyIygpOmu2OlgqswhhlIEQN
EIx91tySWfSl1IYbI+E804mxu1N2dTNWmha2uXZbzkl/jR/nk5IWGfOTQ4TN4nzylCgepjQ/4ozt
tgY/b2NyentheRWHET3aa7YYcsvJRV5Yk2Zus3pI9g6e4sDzGqznHPOQwA/PPpEy20r3tKt4GPMn
ROS0zVBLf3Ow7m8wDXOETqzitfbc+R5FJlbH3nu2cpscCa90nyDxpBstcgiedpPsAWaXTqNMV3vf
LdACWkjrJ7G+RNywLID0CS/Ig8GU+Xy9WKpyW2bvjczfmNy6zGKq4ZOlSEn1++SM7NxGWsiW7WaN
gSItlSIJl0aKoNFlcUJCVcNQ6gU1QhVfGWZxoIeah7D/4M30fn3ngUujT+Ql/S1YXe+wuE77SVv8
Q02e0sOA7nxn+Kmfhj4Iz0ug0u9t7n1hdSYYB3DLppdR/5hmxsmpLH/f+GhqbSIPt0iM2SBS39nQ
qgLKZJt6ReRRZp4r6EecIu32MiMUO6BhNl/ikvcPY21MADPbL0VcGmHPEBicZDMY9yyQatpaBIh7
gdONSbEXVax2hCvnbF5Kq55bRicnQGf2rqAWfFpVszMyysJbhYOzdV8mlvFWFbbzRgI82NilowFD
DgMgoIKCoeeam0jWwfugesV7cHT7RYMfhWrQIiObg8qaWg2xIDqCyNuUVB6IttMhTsIyMkC/nWQ/
ujtC4OJ7X6MQJbyn8MMSupz0lwuka+915Dh7YtLfmO9hhOgapOBApC4iOgGY9m1yTYS+584d7UzQ
+0wRXRV1nQGR61+GTqA2XpqekzjtQrtATCzpXdHGqMHHE000R3AuGrKjDlZnioDGPkpLfdxG0jpn
SWY9poT17IuG9Jc0KRngdsCJcte/n5dkVwytvKP3Kva68UYvkqIpg5CVldGjEcsyKFpzE2nCwjHQ
NBtlS5SjGSEizlxt3bY4LBXPXokMPvB80whrpmTYuoaNR9uQJQUqgfDQsasWK8+SJy+ELV46FPk7
3eMyg0x8RLJYbxFngApIy9OIsX+TGV654biCSLnT4F/EbsO+WNQXdS3u/JFkbbCiX4qqf6ybGWa5
Q1+o5KxidjZgprGCANt0m0bMSWBhXb7S5DRA+iIFEsKzIlC9LB8n2k+hCdoLOh0x5KADwGDWq5/f
xgRkZnV9mZfLIwaLaQeDm7Y9jRKCgIyNMbkLOnKedFgGJK0JWPCTFz26RnGJtFucpaDl07fVNwpg
2pqJ2hrZUoeJlhMgLobrCQjTbin68lGKLN0UtJBJX6z8rRAUPKg36QxpWXEFR90MZixZO0YE7dnx
ojddyZhsnwndHQljt+0M8cFXjhHOhUvlYyCOBGByrqa5P6OHhaLRMhpQEsuK0OczKuWjRoIp2ufa
grE8DIHru+MlE9P3mjMH4OFn01te48bZu4bqiQJkKzazfDcWy0Xk5cN20bR9kXzTvLYPDEfpl4bK
mkOby5s2tWA7JyyRSevRbU/1XdNwxB1Mae3B+O/NGlgL0poTg2c20UzHVuI9gr6yAitdXie3/xL1
8Vtd5zw/tXXbd1duHZHouAB/mKr4RdNgb/ZA3aCLEThvuZeL730m/3gjfR/qBhtkAMkcnj3MtkCr
dONSiOY2G6nQNJXpYdfT+AoIp9LR09cjJZp2A2Z38EgFnha2hSzi57IbtIGuNQmtX09dSJ7gFzQq
X62cCacVjXOQWKYis05gr4EOUT4XdVbW2zQ1yjPbFpFIU20VFHlM0jdEFlS349ohHrSJSVzm5EQN
aTG5Ribc0bDGdPGMiDIFl8/0UNpN+zj2XnExgEm9oLLO8ZIl1V74ldg18xKfsCA5O1n1D7MEpNzW
/jU0jeymSjXjG43k/rQkKcM3y5MHkyzqYw+PemePQj6ICpG1J81XzvHZVV4JDvmxfo3adgAWV8eX
1oRavAdecIU6FWz0Mk17q8ZZlg2cmAbCB3ad72KogM8aWRWzo8oSm3gC8l2uUmX6efGG/obGGEsn
I6D3QqfJrK1JIPO1g8Hq4BbzG5B22symC2iu4IpR2F5VfVEdZDZf2HJYAjkOZ6OsKS1U4rIf+y/o
c9NN67kWTWkmRUgfK0ohUrNGWCtb5eNq4N2JmX3wuJJmKkyArt1kIkefsh2oAJiZVCBuWWVMysth
x3Jlb1nRZ269XW2JdcO40FxzoPIQ6mh0ZN2Cros1Zc8DUzuqaaHnV2zX7ESMaAlqUP6pAm9DjGQG
izZy7aDPISLgi6NjbLZYiZSOhrRIDyoXRihlQ/Bsp/QT6WIdEafWt3aBpO/jW1nPF+aSng1W9+0E
dPUmk9xGwniDzM/BFhTFGGqjRtu/TrtN3nraaRTZTWqWJti48ip23KfaoztLjd2GU8PjD0ZmVxn6
Ph7peRSdzXnGTuYVPs1f5fXMoNLu61I3t07dXc3NnNG2jjYLdGI6DZy1TKsKSwCIyM8Tfh6IRcCK
oZ5MrMq2Hh2SupBb+Jf0uKf5OPKmhv0KpIZSwhppGxJ0/vA2uBlBYfaFJ9obZBRERRJyvuEYeWKJ
fmqioYLtPm05bvEkG+QCd4NC3MKQ9bwYvbknootWysLGKxD6yMYgjZTUxAwsw4CCAO50RUc/WapP
rdBonYzj6O3Mwnhg7bwz53jmFw3dNndGTl/eiIuUI2Gn6QQQwtSkK7AxonQ8JoDTAltUb1VX+7dZ
rHEjPXvf4tXBBGstj54hbtzFJ4WhMUyoqfquU7YbCInuIaRY1kDrujNpMW72UEbJV89oz2oxT7nn
vILr2jXFa2eU+77zvskV3ah7AGwqA2qSKv1Nm1WhwYx0g3r6W9ORFFxo+UvSasm2xbsQrram3GRS
WSzeKlvI/HhTVfQDEoMIW1atl6zObmTCAh2qXjpT2ODSvy77wTxq1PUN0uDCDMaBg/nQzpI/xE7e
4AEJfL1pyXGeKrlJOheYonNqyCDA0Bc62VRSjOVFv6OTEx/ZsuwgXwwXXJAxtz1OwUXuBeYbP2AC
IS/Soo1uPFY18tWUIW0i0xNUJMFEVd49aLgqCAT0FLBFSeieDC0jod3GuIW3sGyhkewy4Rst/GKu
kR019B0A1eqXveuJN5VPbt7hsfMVXYv/Pz37/df6/Fp+Vf97HQZ8obhgnUu6//Pzv6of/w5KfPPa
vf70L1gk026+7b/K+e6rYkL1py53/ZP/t//xj+b5X3XjwV+AevvX3fjz1zf5qvKfm/E//qc/mvG+
/e9YL+D3CpTEui3Wv++/QDYCkA1CNKA0P7rqf3JsaLjrOp4NzwE06SIjQ8z0Zy9e/zu9d/o8H1rv
yBx120AGt8q3bL4Y//0fXPCF1Ws6BNDh0ioXf0iullyaJu+8RVjUXF0Obipmon9TtJBfk54KBZ9i
Pj7YnnTgaXXRfVF60RJUfP0raWTOtSmVczllPlVzV2gkaKiCvcW0JIf9Je0/C1WWZ+m5bbYZTL/f
+Z2Xns3Jo2lEO5KieyChqGFAHdLpsM6okGzczXq70wevvMlzvbrpxrG/87FesjeSnPBEZ3c8Co3+
bDABJP5MonCEoSTRzKD1av+uSLzyTprdkwPB9AJw+UQh5sY3DtTrO5ya8o6YyGgHKs65XiL46Npo
dce88RfKBytnFAAMSiSChmZK8vVDT6Pk1XXLFttiHdGpXRwoy22jboD0JJ9aZsnQpBCNbax4MHd+
4hr3rt0md/bkZNvhP9k7k+24jWxrv0qtO4cXAoF2cCfZZ5KZbJSiKE2waMpC3wW6AJ7+fqCs/1qS
r/XXvGrg0rJFZgMg4sQ5e3/btAdA7Gapb1U0Wrd+074n8BBIGZMT2jH2IInylfV8Lbs+A9Gpf880
MqWVHDK6Pgwcb5ukTDPOLk77KSlnWHEN1/B9nqXFxR+HeGd08XxSxSLYiRkgb/LB99ZpCYIX4YuR
3FtBmx6MPLpjo093TDbgVcYOyyam/oM5VuOtjsv+FnwztgxRuPC8i3F6NzEc3mU6yNYdfaU7nxPK
YbKa8uw15nhrt+V0QC4tX1JbVifO29073Ce5ptYwsi26MZo6KqbtT85Hf55FY+4a4RmbMszLB7y2
8l032d1HhlH5l8lqzas19MnGzXR5V7SOgTbV20XQ5J75rupp3egyuMd2WzxLlQw74dflpuwskyj3
bN6PpmMwQ1D6czO27Z3o6uo21Z1eY+dLmlXKjROtYAgGrwv/Xq0bJej3GbMsidfkyLa13TJ+KFt4
fSs3aLrtFBYzrJeKKgfoEicz+2WwBv+GKTuSR+nUF1uJaN2XcOwM+LTruI1IQhPQJbaDEaS39Wzb
hzyq/YOJy+yPtIzSe7MmwCfJovkuI962xvgYGq+U6WTQhFErIIaP5KmtwDn1NyUIKNavOD4lGZQn
IiDSDeop55kK2fygyFe7dYPM3MZ2258TrwZ4VtXN8ACMev4IMN5ySAWt9U3tJNEVfLBz5zf2Svl1
tB8Gr7xPzLZ7JPfa2maO7LAEDjNbmRClt3JomoJs6xg0uC1qsFVLu2gEreOGR84eIRHgQh2dKQXA
SDOaWj3UENhXrgqLJ5aR+n5iMH4oo8bcDn3hbBOjNs9eLAg1xTpfrz1Sb7aKedZdERXRnYpta+M2
rvyUJzkJrTzb+kMbxpgltd9P76gHmadJcpne0zMXB8cNi1M/D2TeFwY+zvVA7NawI0PLvIMbQXcc
vUJWXAxOKU+egGHF3lqFBBU0TchKkhAyPBfV5xywhr/q3UKf5ewVE5fGScj8mAbjKRpaZKupcALk
BkakNzJB6IVWAEP4DrrgTNfUr/WDlZvig2rDsl9TLqm62eUuUTn6LGiG6IQLFxW9tnYKh3AREIEy
uX7EPAhn3jsi7azJfR95Rd09dpLcDgYMqOrL01xbTKXWnU9Pv97Yg5WN71SqI/+VHIkwLpkf5ubo
vC+GdGy8rV9z4N4Zfd+lnwk/q0UG7kEo9dVV8p+p/K/qAAlo6p/rgPFfh5eiJplW/fHdZP7rT/5Z
DHjmb65AJ7vM5C306d9oWtZvjrMEYprEy/5pXvo2lad8wMfqAFdZyghHIrH/VglYoGwd/vqCi3Ww
3PxbSZnfmyAgaFFpoIuG5MItj7/mB6k+db+OOBrOh6zklCNnlzOgGz395Uv5G1fS9xL8P18koKZa
gGL831Kc/KX4AKNg1EFANARB6s1Ke+28ib3BW9eZ3f1Cgk9Z9RfrwdeXwvvESklwn4kB9vuXqmCu
NCmK1IMekm6VoEa7sSxOlaCUaMhFSXco6FaReQM2kwlB9YuX/+nr5KzDm8AjJAQX7UeFPBMYiKOu
hfqtHK9W4X3wSTz/5y/zR0E7pjY8UJiqELSzr/4oaEeYPvVmKJoDcvMrYrEnYKHVuscksCL8449/
fjHUqz9+oZzOMMJRwdqcFLCQfv+FYrq3UUi07cEeAZlHWSFw2gdGccocFuOcuab95sgnIGtx50u6
OejyAlz7RbY4+KmcUJRi0QpwXvvZkYYvbv+hGgLO2m8UANZbiABWI2rwK3ACFEXlkUaE/N1Kxz3r
cfeltBeBsupM64nWQb02pqAvAIeW8oKMJCCxLEMNak76aUpJYUsQ10YrJoYqJgw1KK4uQeYfSDJB
/lYo+YAG1rlzEHc9uggLV4NNs7aPCJnuSYRbsVyHmwUmQByI0+yGfp6PbChnOhvDThbFF9vLH6vE
fmVu9tCpqliPtl+calN/iiCx8BIprFyEjitCu+YNeF/Eb83CeClBOrfp+Acqy+bogWTHbmBsEohs
W9si1YiKzL1oRhlrctnDkxXJJ4+4ylMaJ+jgWkatyTD8IRntgZdpgf2KNL3MQRNdOxdRAXjgtYm+
b+OBfWBYEg7EiuThNjV1fC5bYkIA0ULDQUbhRKabbUcmotOyNUXBkS2HiXSCWvbaeODMYo4na8tP
vNvaTFMkO7UIBdlISrnv7dIzPsTZoO5I3+D3+Fpb10pkww2uhP5gSqCYiVJdwVV14puwaNS5ypFq
W6Qa7IqRASDbXXrfVNW0TsdSbIept3ZI7MwnKMY48IdG05lIrP5jn5joCdbmJG6N2YuuSdwAu0iQ
lIduYW/ixmX+NiYiOM7AL27JIVIP9Vyq+0K1tyFql4/N7HdXm2HFgZ6AOAst3UNRci9wsk52fVfq
fVnIjzG5HTS0EhrKqSc1VuIkeDChMOyBaanzHBnV/YJlsdp+OkeammsdEHm3A/fZfKxchzozcWuq
e+0kexXY/Q3ZZ8Do5ti9T7x2F4ayotzrPLEKRPSJhKOY4a/zQQ8R3KawoTsyPhCr9p75DucGhPp7
m0nIDZnp2SqJB7T7fTQ+GOEo9pZMzIMwsbhPdJmPTt02NxOKb6CgkVPdFRP7Bne0RUVv0KR8kGEz
vbRGZa5zHprbIUqNGwCjFuyCgCZNTtlEb5D0uCxsvE1jNrxalEmaJoFhSMZOGrVIHU8nbfjhRz/r
SuJsAWJFYTjeaGAUa6/qx7UbGDFYIZPQsqwAKmqbHJrCnpOBQ1KNdPPxNFuxuAUt7O/CFKRIxaiG
cwNRPa4Xv8hQfgjEjG6i68zHRE/mwRrkJ8RCt4afR++yyrRXnOh4tpP51NloFocwUwvUtNuExKLQ
5RRLRkN6NtqG5nUT5puymT8nkY+yJjbRDPthNBxDA6o3QYEP9Pp3na4i1Mo9ZPKgHvczRJZ1RGTj
ewUHvEAePhqbGtjSrrcq+YJSlXlvXLvbVu8gSMmr49TBuhSZKo+lN7T3vVHLF9Zt/5gUo2Q2FHPU
WOrtOKbJR6esni9hju6Zfng9va+En9+yIM1kvQco1y3no6pGNDWBb2CvCat1Xoe0/cz4NvLLfcwG
gI7HHDqoyyQD5YUoL23hH/PBeg+BjklOKOjm+uoEJshAX2OEGww0/jkKsz9CHUC/atqt11v2S2+S
tZX2crhDYF4EcKN49lgS3Ltk4pgRuMQYgQZTB+lTHlfjPD5XnJRXVEO8shmk07TOXR4g5gU6/RJw
TPkgQLhcYa3ZD3JO3Y3MA7EWeZEiBXZyufewGG3dkvtLaFd/LorJuMuaEh8ZIa6Z8tInBzLQAYsR
8ySIuItGkFzQFKLlFg9zvu9nz74l8GtsmE/NA0dG3zgwlnHpZ3qvnpD0FgZ4R5smdFKanb53zVst
9iUTsq2yCBH1hik5WJDKt8IN4gPYc9T4unewEzvOnZsIKCJGFJG6uQWIMe3zKebrH2L9XrBybSxy
rzh5T/lVkigJYEjU+croMuud3bhbF8LJh27K7E96gF3lEoz5oS3lBkQYQra0VurSi7pj5ply5yHE
O9gZTWw0hMaGzfNLmbUWQYGKSLkobI9QcsbjkErWjK8wGxqhC9rGWjA3b1v9f4r8XxX5Hpzpv1RF
Szvxzzbh0q/87/96jKvPf/zr2OYv5efvavyvP/itxhe/CQtNKyb/wLW+IxF44jfaBLg1sUaSP0F1
/K3Kt37jJ/Agu/97NvhW5fPraNkJGC6Ue/9O748Q4Z9KOM4X+DV5D7wv6f1QEzd0glXBkO9gkJS8
Sqe4IiPP6pJtBBtwm1jO81gMw5kuHndoXz/nkWMczdG7WFWfI+mY4yWjxy4egqEo7/PefCIhEnFK
naOqrOzR38zg3o5K4OGwJ8PbpRMMEwK/LnU+MA/W4j7Vo3oJZHF2x/xMEsE+7Mj67JQTrPuxcFb5
0JPHrJIvvdknl4Lvcd3gFACbD+vRNGjca9roq8Scb6rAvHdFCxxPjS8sR3rlZAr+4kTXqQPptnCS
Cglyz6v8Cxv5fqRJsq4hBQZZeR7F8BhqIrEIwWDQlZ37ab63UzS+DMoJtjVWOk5e4FhWm6qZX50u
o8YVr5XnPjdTu6tySGoKXcSHsCHVWfnuCk1KsK3apTmKkEl08jkb8hcPs9DORA9oquy8fAMd6Q0b
nvUv6WKAaKMu3cmFyCahwrFVI8ofxuEayfHRL7W7pvCPjioPXkmuADwZ24coIq+OLeg454uteGz5
YkyTQV5ysuLeQpWmr248PY61/RzL7BTp/EU1KVQZ58KYGIORa7dbmw+0kO/QqdzbOddqkh2SlBpN
h52dZhtWjkbjgIiZiSRDZyhBsQpXIRa6VWCZ8Zb4awb0xoDUFyDb9i1ezI6LF7wVOPcWhngHyX+9
vFYN/m+LIeMeBNN9Z9EDiuebN4KdMZg3tVdBLsziLxIu+dYRyTkj4Ji0E+dAM5fhHfHS6MSmJ1q1
bHOdm1MpIyNGSj2uhsRPCTmx51vlpKdqmp+UDWAxdvS1MJ2Nnkr8eLGiKqjADA3gEVEf0nGbbwYr
ShAqKPR8jfdMTODvfiPvAipIQOkgRZk1z06vDo0ernPjHJIEOUSn5CEquEaLQniddWy+fT/fEJse
b0d6ZHQboW8GHneCnjswMlYhV3VrPpWReA3kiPIWPSYy4/wkvOHaqP5q6/xLYaY0kJkhbvpCX2Uo
YupPMILAMbGouka8FgI199v3Lkr3AurkuWrKlLhR54JK19t1y8/xOVex9rgVpfuceGo6MMrFES70
pbaM+hO94GDNcWMi8w5GmFxoYbmGWzc1aAPx2AyHZkGMNZUzHFvawEc9GGzL8ZQzxa6Lu9Kop52J
8PBUxKhnLCOXrx3QsmlQ7q3wMxh4TO2Txt4okFrpBn+33JDCOL6EXkW5QoMsd/ep3ZRPWRk+Fdog
1WK2kcoyyWZ2H4cXu8zIMsVpk+l8q/GjrGdCPetuUkzxNA5DBSuZOYBW0cmvOtjYXnPJjfi+rOxq
Oxr2U2VwTGA259B6dF50OSGiLC2kP2j7t1ix6a4yp60xPu+KBDyhNVXhvegc6qiS239OrdeKLgFy
m6LGemWiGbTETnqQ4HgXJHgwBYFiQH4OvjX/jvZDv9cWN92Uec+e4V56qxmP4aC+GKO6AQf1C+Lu
z+f+5czvuzaPvuf8BCFJUsT+6YhwCTsac5u+AZLq60viNOcZeObqL1vc/0/Lhhl+wIZGViOJB9hG
vj/2E17Sly7Rn0RfARGjuj1ZOaYjl+HEL15p6TD9LyyCZsnSyaJhw4uZFuOpH15p9AipT8O6OhAK
+RIsR6ZlOU7FOK2RNbbVkT+Zu3/+dD91iZbX9GEWE+pFaMSPvKhIlkHs07slT8SJ4WEOV3Qa+dqQ
aBwXKOPyefEi36iWBfCfX1r+YIL5+nnxGJswsgBFEEjxXTMMC/04p/giDy2tiE1aFf79RCjnslzc
MInOSGvWryMIwV02DsMpHbCOqKDEGRdPrzH9uaicb/qII/oMFTRY6L4MNrYM6BGAsXzDMEc/j3y3
qdJz6apd4QyPuoieTCfGT6rtCwIZY60rSJOOg3EfBSyB5j7Lwz9/Uuqany6sLUzgTICqHcv64cJa
eUIytmWXh9hCdViZ92Yw3xcz7LdfvM7ffaO2oBnmQZznVvrhGyXW1Nf8R+7VILePaDfuJ5EQyEGo
1gpuZbpp/QwEHtjmfJjuYUUWDwSxJoRwRl+agXV5KVXSjAJCWPqGmMYQkkB/NQL3ItWwj32Wewfn
9jqKFku3tvRz5FjTHpwAibTJlNz0pmofy0w/6QVg21uJfeoSHwey28EwKJMvYYL4u8ygByjtV3s0
P1/Can7yo343d2BwdS0P8eQc4rhENY2inMONvsk8CKZWP997UyNXlsXv5lD4SS2eaE/8khP3NysM
7LSleWli0QKJ8/2dOXtGhRBElod5FG/lhGZlQ6gLHWGUh3++aFTYP90cREnYXC060D9xcZQ1JRhv
pvLgZMMjrZZTUf1qwXx7kn5YWTwISTYMEAG2/0eQEp2iDBW6SfJKMNS7NkHRZIfz67LSkxU+7TsV
njLLPgSGdRnDAEdRmZ8MHX5o0/R3lJc0JYsB0WaeygPzFjbZgNWpnoqzENGX2R3l1sPLfsilOzPS
k7CJzbm9zRN3O/j1ex/m9coF93nE18tB2aFugV5HJy9o6p2loHPIoLH2PWzglWklX5ySW7BJsvOg
M9qr0QQ2JqVAFUQvObRd4ReCgDK7x6q04q0t518QZey/eWK5FmQpMPYAsPUjv2YZ3epqKsqDyDko
DHGRrBNm00tiOZ855htIKLc2+eRfCocoqrBViIFEcdel3MthVm6JF+t3YzjDeXVFRbSb+TymtcQM
QxZUNrgXfHMuWicHk4mVbhzFSlQTHLrx0unJtMbXGd0XFrZ3WlIdBg0fWBl6T6bt00QhhkYorvcy
H/d0ah4jx+1XqeL+tGsWPqKKab4adrqB1xLsLWd+Cmo1fE2X+T/z6//mIWHPWP4nZMDpzfr+IRmj
Bm3bOJSH0S83lDganDBvxyaZLqyjX1wRpgY/PyfLiIdlDVWA/9Mz2dhyAmTXo++z2pKGBVZ3P0xP
ITtVILg+c8UtOU8ckJhSd6s0pQKM8rObUQCiXXRXVUm/PCmGZhuQU8dEpMXSO/lIgmioDv5dHuAJ
igOqfV1WEvtz+0oo+KPOCQv0ls2Y2yyS2Us4LlUqaPt0Ns9NT79QV+C7EwxMXepjF3Mub8fL2dZy
kzj8xUBlJ9fo+Il6HHZ12HdIsLoYXq6+fzsEhcSObsYuq05QqK9Jx0HSJ7GQ/hRHPWcecQ9G5mqy
CbmWw9XKxH1jJCcpqdYEzrFkCUpc/mAU/JtwWG7IukchYAPiXR6jVjuXyhuvbrQcIIAc8DwhBssb
qiUzTM8aTf7Gq/nbynCemxTrQYnt7RZP46vqug22To4KeXJOmOWuA00pbuf2cxoPjwQt4NGsHCz2
xYle7emN068iHuCuy08civdFyM6SgNdatTwd7tidMXd/ihmpnzLhXMgX3khLTevlYKRneEojPcYb
dDyXvLOfLYWW+5+XXPdvHm9qHWZHpgMfDE/v97duPsm0sWwy+FpvekXy8Nia7HsDxyyk+ulmqb/e
jtpVF5AqEFDpvT3zZQyyZERZiFLotSSIbUP/N90GWbDxB9xCCCRxETHmLLeB7qdDvrCBB/hjuFbt
ZEtzL3qFkhScAW4B+YjYF0EbQdRlLV/PnrxYBmtM2k1Pg6TcMpWs165JUIyOUJIQnn7pIw6G7Iex
rLggEWW2l/bXbmAFRe7zqHyOpEGfn4e+f7SdnijiHN5OQgDzphnnmyIerxhe8U4JY0bkML267Ux8
NcN3j9PBIUvcy8AmwiGzv0o0Pks133nf9tf/dNh+1WFDefHLMfrpD9X+MX3XX/v6Y9/6a/I3lltg
XrDc5J+yuW9zdIc5OiMDD9SC+dYu+38NNtLfQL9gTlsGpnA+KUP+bLBJn5QrwJUm/4UTjonW7pug
8M/jEVrE/3NXYPb+w0LNQwUCeDlO8IxxYvqheLIaxRAJZeghGAhfXpdKoiWC+pndEBdB7IapmuFd
5LThqTKTuD8OSdk9xLUxFCReiilD4zxgbMIin6y9sAcY3Ss6MDV0sgh3aELzrTWRKHMQiIKGJr42
RqIRRCw3uLLCq7ZK55nG+ksuGOnxq64DHXACGqv5oVXBtSIcEn4GI/dVRRR7C60MnZtiQnnuR5tM
aFrl4rHF27Dq6s58DjJUflDlEuuxLMfs1CqkwBxWQLzU/ODoesYWP52+wM1GCGwI8RiSpYH/2Qi+
tJbCUgIZhmdooOSHSpNiVLV1Vr/IAWPZPLYBKRxtilyVLyqbwW4rL/6d609vizwbEx3zgNYoUzMh
qJR31Tot+uOMXnyNhZ4fbJ0RAJKF+IdmQBEUwYchnYHZlLlvPntFN5/degjWjhXg5zcx9UMCV0ei
gHh14Y8j5BHEtG3SBesxqWSP7ilQWG4SEGarsUVCoFKfKTOxG8bHvpfOO79LC/wqvRS3ym8Dcz86
In+ashxR/xD14lmREIVFQpv8tryI9Z1f58aXOR6DtZYNxWas488G4wiaN76/f3t/7fKuuLMVtk3+
ebSQm5erspiHted65bgzVV/u+57WSOXXMxNavuTWn7ptOQ99vPK6xGIwJHqOkH0HMOrWtcI4PoS5
yOYDMi4ldzHQMDjl8zLQS0O8Q6VBtT3b1XFQNnMoXNoMI5IIZzwNLncn6snHVJXZKDa6gnsBZ98p
7dt2w6vTj2pbJ9na7DTvqmLOn5Qh83dxrabnpo7bWx9L2zWdB3+H1UO5G0a98lQ6fXRDzzT+kE61
XOXB5NwgCkmWEhelftYxHx/wLlJeIOhzZqqdvQPmdpU5Dc5B7PHu4tKdP87lOO19ekf7PLfkl9HF
LrwOVVFUQI9mHW9gPiXZLkjNLr5kecXvYmuod26FnYwDgBy4wrSaKw8Kf5S1j2ERTOdkHjP2cwJ0
584Mz4VbJBAPotHfi2UzhNQjn0BDZ/vC1wbQK3fxs+kuKfx9Jsz2XVfZz06XY/pxzA8wByf4/0OD
YjPFETdvhyw/F1E4d+tWuO4uWSKBSYKr1/0SExy9JQYnS3jwvMQItxRqD+0SLTxOU3HvJMQN9xHZ
kjgjQL0hF1/8ht3Wov95iu2GrOLMGuV6zB35XgsXGUYx4eELFVbxcYk6tpfQ49KCv7VGNpftyo5Q
ZKvqlkDzJSq5HwlNbmrZnnvUsXeodLMblH/OfbfELOOlAXVnei01bvSWxOwvocx50CT9ZtSm9wx0
NDmHnIpeJ5WmAEyqo4Kqt5mXkOeSkcmISWzJfp5SSQ60yc+8zG/p0Ea6JEVHS2h0Eyz50eMg4m0f
DzAQjKyc32uHWNg5JXR6YAx/ms26ejJcZ9pbjUdmiJyMCnICMXDGFv6eqIlx7rCUxCVhDH2JaWpk
oRCrPh/NzbBEYI/0mh5iPbcfAj6/PHIk1OmxLiqv3bhzpE59CGvAILuYEws4JHq3zA75/E1PaRp7
lVh7Za2gN1nx1fUiE/VwjuvAUkV6Qy3M2ZxBBnVMamGKlS50MzJ29D42o3I9TgUNebMh62SyjhXT
9ktFBNU1yzDWrEicnnfBqFP8ZWXe1WscC+pe+Rn+65KGDwel+cFykVZuWlo9H99WFg654ZcAxOkp
r3hCLTELXLDLU1S7LFp6Zo1SI9WPa5gsq4R1DawaEzuMqtxyryOWZ2g/ls3jMFqPwlleqIuV3gAy
4Z0wwpnPozkOdEVHIygvbNvTBVtcNW2qau62bU/atCLQ+Ovh5z/l0i/LJcSCfyntfxpIXirVxf9a
v6gqT8qX70umtx/9VjI5v3GGh9jsu4vM0F3UaH+WTL5NLO6iRzRB7GDdlpwF/hxKSvc3Nh/I6Bw2
pcWP8VPfaib5G39V0BqWwdfZ5L9TM4kf+3YBTO3laMthBJWj+eNR2nAaY+5xd7PRUmesXLSIjx2v
/tRWToUplqyraDVaVvvZJmfyWC8pi+UIPmQvoIRBuWlrcbVJbvkF7/qnFu3yxmhNBQDqWS3pX35/
UPIGs0a61sSH2o3Q1jODr/KenuCoPI77iWzLdzVeNvs4VTncWnoVbXYabGt47O0haJkegBw1TVbA
Faq5DJxYVyZ7I+mDbWTPQDbf0Lh5SDrgSoEcv5YB4TScY0MU55mnNNY27oHPeenyvaAi0Y/9G+C0
nGr9GIcJp3WKHQ4qbQcKvcw4TM00ObMVBnX4q3+5uf6sdf/KlLd+Km2F61HTuoI8T4wsP3asY2E0
yTR4xl7GDqxSq5phxfq9gpFYat79G+gUHsdgvCutGQCiLmLe1pT08zsduHxbkRTQD52Zdmaa2/yR
L4t/agyNEXgcrR/h1i8XGxejvu1HEt4OVZRDXmR2O0TbCKc10PyCV3cs7A+4BSYkJL4ji8///GHR
iP5YyKN3lPhkHKb4gmn5ctf+RawKA7UpVI5xQhOgXq9EkMXeZm45dW6sQaHy74Yajh4drRgbOjY5
iPAw1zFrzqyEa2vE+rWjEimyLbdx1GDAqARoBjB2hQl/DW5tkTj+LW4c+1hXS2SXQ9u6s7GOrqYF
DIzdXHI+EIiFRuJ12N1z6mh8O/4tTL3qY9n60B/NOVRbuCzwdVHQ+bciRtGD+UtcKIbBU1Rl5Lr0
gCy/3ls55OBtmxnLj0gwzesMZ8S91XTwb1nPsbexgUI/bcEWR7jqn4pE6EeFkfEYZgViH9rRniLC
sKRbA0+18nEWeu3ndrl7uU5cOxEzBxXl0ljHPU4PHqZADyEGLc7qK4nXsiJ4yEKKKwcyyLcWnfqq
MvqDHGL5/g1bXUpyElpp8vhjeBOXyKJzQABSFD6l7jL3bsjeAX4apOCYMO60n1PFhHZV2hXA6Rb6
NVI3c1hpqfhrthbVTVE5wIijJbOnj3gDzhuleQRycG/KyKIzECPh7CWZtZSZ3IrKznhNP5P1xzw1
+ezkFxHo04+mvLg2Pvsy9uKLzIz01h9CgeE2gdkQJsNRVgEZVgBIwpVnLN/nV5xooQvAvyy2/Juv
FzQ3I1DQEfFlT1a/XGH0j2B46R63z0xneQbGegnY0xk62I3Z4rB9MBiV1iR1pfyWeoDgytiCGdXa
yXu+lzE1eI+xNnCRkhhuOGvP8KIlzYzxz6FehGEfKAdtucuLmQp2AEQI1p/rZg5l8DTl42M3tw5s
2hjWyhtnmRo8ffAGuOqrN44ppAzrWtrcgBjVl7u24EbP4CyEu6lelmrYzvzTi7Ee8U64ifD6wAJH
2oQCuBu4GzCNcWUD2XlyywlAYm0VvX3OPY+1pI4giUcG6bObkNbOkkVZd589IDbR1lxwzPHYLExj
uJ4DlhdIc7hzIhjcGd3E6VTi9oXFCbOw2A7coi7lMlEIVR1QL7/FihrpAP91GiXvO5l7FpMiAwkv
KcwA5o7I/Feh6NvPWtu8ZDkboGCH5T6ZAl1/7JdL5EuctIXTw9IXLb+sa8xkz3gj2HqMefbTMATI
HkT9EcNy+PR2CyeGx/e70P+r5WHHO1N/DN1B00Ps+UpG0pHudcSjUBCseGPH+Ld2lmsHT9IK+OK6
qpaQmHOfG6b3TILw3jaFt0eCc02yB/rAlwfNhYttsnAQ9NN8nD0C6hqnLlB39u6yS1YhEb7mAEqr
JWQO0C8tzVzBq8UWPaE2QOoLm8AZiZpICj6OSRJn0mouaIPpjOfBNLnBmA4hXskg14DIsMV1QEa0
/wrGRUUuj+RdBrfslsHt3EC9WHXJxG+ooEGBLDF8BdvAa2N5nzYDuGhDtRPraTQHGzOvvYPrKHMH
kSy4dRptbOQYQ+giT5KvQTL4H3czea3xlskBTxj1Nm9olqxYhVWN8ePU6vocpWyyyURChQR3+fgW
YwdNmqzOgpylBIhfYR+zjEoi7VgyTJT0186pe77BwtaPtabFjOQlaz5mQLLpsbcRWqXYunqSe56M
pzHc+TERq+9awl/sg+5ZIuXMB9bZAvI2ggXynluGuIYmPulTVHkg8mRZ5ER2hClOeZOQwR7pEaGD
I1cpT0L7pU0slmYRTtxTnAa5wSd35rKqllwoc4R7vNYlUPSGadAVctk4bVDXS3xQZsX9IlqY5lXJ
XTrSJlqY5424JBXQ4qJAmIq2F4nGdgiWcgLURjWd7HTZvi00hp+jjBCzBOnMPd4hQQOUew/4iEiJ
SEAI04vFlfl2z9uWzQ+ZHZ8Z1MZy/zPNIaUjGYInh34Sn9Nclr1hFE33MDQOpY5JSCVVTgupnUP0
cj8GE1t/3VDnGXLmQn5d0tIWxPim9kY2Iyf0VX9M/bYhNwJJvcIoaoh72+XpyvMMCSvzgtCUObjy
5YkrBt9+GstOM7ZsHBXv3lbWqoqFux9jv3kSCbyFpxEJVfbBeavIcntZpcQSkGPHFFFBjkYo7QkQ
FouYyo/Kz2Wsg6Oq62UzaKhegcVErMABJd9lnJcKFR8ZT7BPXwZ4LKNbEd9ZUzwdWH6QdW1IwaWE
oHxEJb92YUjfFGXboajyQk0cIPry/GFOsQiaCS0kGNhG9MRWSlBZxwH+BCiTpybrNWstzyQec5YY
EmBHCwunbJT7uSqLpyoS6hSEuifXYvJHTR0i1RWFyrEKlo2odcv8iguyBnzV+/fY/MyQZ3eQO9Vw
xgYp112o0gkCIOMFyGMUv0+8xgFtX4afms7aGmClb1sCk9aq89aml/IMrPpCFMZ46Lrp2MZ9DRct
QBJ8b8Z2tQ6C7kOJg7RGlb4z6Ojd1/D90wKYG9MH88Pk5rXBPlEV2AqFqApW1ZQnnDRyJA1mbxEm
XdN3c60ZhB0VLulhjZ0yJ7SKgxBNFK8SuwbTZmdyl5XWgIM+mXdmD+4A1HUGp8kbJ7zIJYr13eSC
dzkE3JZqHSEPIuPRiwPC7uz5ztedd2rTgG2OrM9Dog1GjMUo3ttiqM6G6ZZ3yZz5J88KuXuFTVES
+xWySfJ3VmatrVWaef0NhBxcjjIySQ00HP1C/Fj6fvKK93YK5uc2b1r7ocmA8hldO/rIDlSw8wc5
fGknFfwe+zRX2hGm/sxNtm1glIEZmRT8sRSX7tAMm0l34Kx84m3Xto0juCcV9uyrOJ3OfF/u57Tz
y91MKDj7eGJuo2R8Hyzs0Qwx2N4Lx08kn6ydJPV+jxo9PcbOVG4EdKKdzDx6zJ2jHlqTrxVQpbt1
dKFf0966EmKAbwpX7dlP4vmhmCcH2nhf7MC02/swGLCGBOgsoqa9NkGPkUa5VEbbtmiqczeHLFFQ
gNagTuttRN1w6gslTlarjIMTVO0xC3r7tvof9s5sOW4jW9evsl8gHUjMuK1CjSwOxUmibhCUKGGe
EjOe/nwo2qctbrcUva/bDjts2VShgETmWv/6BwMLVW5aAUZWg1bYQJRjXbsbgXPWKmHHQrqVp3fI
1JG1uEcxp/KWQ2Ci5MP/InSFfcggjp1DTHmMAvKCLhq1Qz9JzTrh4TiG2B1aKQ8MS0jx0qAP86Fh
e9dzYp27GKNGzP21+xSw91ROWftEzoI4TTnkVozZHH5uMJX9te0zhlcBHIxjOxY1LjRt+TmhfCcv
ost7iLO5nj7qKnD32LGJGw1ryjUnr+OnrkmWOeZKSZnmpJA6zivj9M+jWHA7KLOIoRRpAwI6BNa3
zsDEc267nRak0doigJnszTj0ZxRMuJxG7aEvrLcqCs2N3hI6ICstW3YreZgSZbwGCksKSI/N+JmK
eEN1ragEY63wJwJGNy1irsegZkdh51dwf0u8x4H4nb3WjMYOb8HJb3RY/daAndwp6gRqlcognLhj
I0EIXvutpd1j6JbJTWhlaqIWx+gmuY8DiRBYJrmZ7Z256cM3Nv9wGyV67ZNNUWGE1WNvFUYByrAS
Gf6uJVOYjUnF9t4lGPRZwHx3OfYC3cZCTEa+Yj6nkqjeOLYqr+OG9yI22uEZM67sMNsYVGGblm5n
PLIBDDX+NXHirY0w92kIR6bzkshnUxxjNF49Vi9Mc71v+B2HJxrWGzDN5tPihXmVK5d5eYFTItXA
Q97pAN5DYysonmQLHNO6nnDJs6tOO+QpQPRR1HLW8dDEdxAzAZh4A3phQeWE9ZMR3AatN1DNInGD
thGX7ktQkyexD5JkqPDbhs3mkZ0s1YwaIkmg567Jh8JVJWyENjDtsbTOeHGjnFN3MZyFCxy7RrgF
uLXyq1pT/DpCGHAH7ZL00SvdUxurowaNVES1VQwNhYjdm5xNcV1l01GT83g/4ZP0SC2arck4pyxH
q1P9hol1QWz+zrjxJAlL/IV2X9PwVvhAjui9MBYGUh28GXvmPd40YmpOWg2yKKjeFnhBleOHOzb1
Ky50033d0mXWEV1YXI7qPi/q32AXy0j75wtiBgVjkpZed2jsP4y8Ebxl0EbiZB+UeAX5eclI6tNs
zh2ZadM817jhedRHZYH0Bf5sSjnwazzhH24JptwS6xWYVVh76AsR6m9wwhDBg5n1Ntxbo+di/FQ0
Yex3ngz0GymaKKT8DapdbMRRCKM6mAtg2ya4CYtWPrpaRwhNmVLn/vqq/uG2MC81LI1GAl3nx+dU
GF0AGm+G+0Isidcj9QhENhx4qREhuDNSohbr8plyTfTh74LXLvjZh6fCx9vLXzQF0vwwKy0mJ+2K
fuaeTBnNWSLrCQ1NU7t5wgOBB4cNqDG4xmPqBOIgl4aggHkBvG7WlX5r2hOY9IrA5DDat0tPX9Vh
kZDmTvLfUOCY8H67/otE/w6JNjFq/9vK+l9I9G2avYKO/IxBv//Qnxi0Z/4BYkygHwkvC8/XY/3/
iUFTHGN3Yy9k5kU4Awr9LwzaWf4LsDA4rA5A9y/8GU28hQstL/Tyc+5/gj/Tgfy8O0jSeh1ozsuu
pQM7fSSOqj5dtBayPpqtwOgBc86WYwGNb+uerYi04INFFDv8b5xArA2hXx3Wra2F07pj69T/I5lr
1Kh57sXBjjQUCu9uqrMrpJFxctfahfrCKMh5sWa7OEYyxNR8SHTfE2w5AAdxfkRYidKLRFy/7ZPi
lFQ10TFFVJXXVOvVvMsniQkZs+BwjnScg+kYvZc+nrAcdbWIXbWtJ/tzP4yU9hPm/tRIcXRKltHe
xoDBWKy9sHLj174V0ecOWDPfl6pMw23VdKl94jCP2nBL1JlmLrNIomyofzluhpssMuHUbpHczdUN
gyW+bjQ2ymEyNSVmsEeWiuvKBpNEDTF4YcH0zFa1HmAN56cdnceNq88BUTRBxv2scfDJO47FAHbS
4Hd97yALjGDTfxuGrBnmTRpBGsPkHZ0yFUKRlPit5h3GkxMTd+q6VeHqOIuNrWeCRkTuXJuoqZPK
nHGPJ4YT8Q4yg8hJITJ05Zy8UYBOpKatWyKWLObzKLZXjm724U5Px0DdQBFYVE4ohbXEDch3FwYm
XyZ22k1UHCIh+l0I+fUhRaxAd9LgNN5jZHKWGfbStldNr06VoKEGfltP6RQxG6ffwbwoPSkYILsS
xRSmm5RyadHXaEKKEoZRn3UHtx/XToddaJ4XCIDsKLwFQcJQOMpG38bowzdby1gldljucY8Oziof
8k9BIdpqlQZ46M2ir26zxH5Kyzw8I9Fv7jCqc85ZlfYvESNqP+SAOaoqGs+sh5IuuYyf4R0Ed0hL
pk+INIS+HjocswN6Gx/LOAdxSRo8R9Vo7JFfiFt4sBjGU6x7295Rximwg4yYBBHPcO5UOj3TwZN0
FWT2U23L4gEkB4tqJhghrUaC9x+kQ8Yla7Q586GApEliXosrb9cV7WGA8LYbsjR8Ju/IuPJmZ0Ha
K2t45CAlpt6tyAfwO/xvfsjBtDFTcWY6NzrpYoOXG3lpiObuVDw7BzVYjwmi5SbpTAO24uicJHBk
iH5ozgpm4F1/C+6rX8lxRDthUsm2CdbOTIQbdY4yu3hWOLjtenwJvw569EnWql+3meseedJEAFZ4
2E5N5V7PINrngIS9I96P6jGEbvC5A8HAYnQY9W9JqbQrMRd0VHVtOEdCUrytmVTfcToI9tJi6BsR
BckTdBL0d273WbOT7BNBwPEnFEKxtbZqN/1Ui8LDmJE3DO6k2lFl6RtsRtttXNkkwuKYBwcn21Hs
T7eFV1jHYcTBEUonKCgyXE/cSvgPWPLOCTkv8OjuiiAZEW5Xo1qXiLpZxYyPIssds1XcisbHhnva
lENXrYcAxgL3pV056HQxAdfwPWwGGEte4RuTpT+bjjBuW6Ge4lk9JJVw3karxJoV2wEMlIBWHKrZ
ak4eHZWYVznI4UlrTYz6kybwCfo7eGbjXE+Dqnk1uuZhzlxS5JRWfrM7LHmqYS7vjMCbv9bM+aB5
kp6JnwIJSGESmk9hhF7JrplVr4a8xp6QZKlr4jG7lxYTQfiEZFOlOQ6tqZTzOhnVkfjD8LUxovh7
hn/4uunrk96Ry2DZw+hHfWd81hmn7Q3h0HuMwzCd9LFadHr2gNdti3pqlZqRdiPBI7eqlIIuQ3PL
c8r8gRq/lQBSC0DTk2INxzSIQe6ifCCiS8dG6b4clmEXig/joW8D92s65KBJRKUDnbkL4oRdwXRv
ioDek77utWOyckUQl8Ibt13mP92CoIcEpDC8cCNE4YMJ1LDAdBPV441Dczutws4AbDJox+hxMRXI
XfrRamImJKRe3jRxAx9msMp1q43f4LwW93Kwp0NImPma35SWIwkaqFaVt6NBHE9wdiH5uBWmQ6Wy
fpTCfIurWj8hXWtaRGMYJmUeeVyMbXnJRXpNCJF77RlpeiJhCpVWMn+LNJxeai0rGcKMT6WmHrBO
0tauVNG6IFCTFs+OtjEuKjstnr1zLVUJe1yPjLUJJQrZETbdaR/icBkHviqU/BTXlrlLaI+2vO/f
krlw72u9GdYR7saPoQP1Q0aqOg7JEpBICnR2bZVIwqym6K/LQgv3YiAzgbkScQ0muNOZlZv7heYN
dzHj1rd6pAGDcSczyh7TfQ7twDxyhVg+DBXzNKuyqlWWWvldHggssxGQHSROZGut0UYfw9L4JBTJ
F3ZRlLu2Gzsfd872RVe4kGQuMrLeSb+0jfya1BilzxyPp37IQ+yzmiG6M90a1WVTpj7TU309GWPz
Q6K22nRy6h4SzUbXtiChZeimWxPMkTwZETzEvWxubM1pd4Nn1FxFrG6xdzDkJpm9JV1Ez0HKVCQO
A0BVjM25VZDBoZnZlxpm0BaKU/pGXIvcYMHPc3XdL5GbfVdp3BwMwXGvOSm2Chb/FFiOt5oQC+2x
1tEOGpNcnymlvmUGIE9zJZJvXuJa7J2R2EFiE9COguyctJkB6pPE26pNamJiQjzUcYjZG2bZbJ2R
yksMpbVL9ai/inMUtoybADGIoxE+gtIWcUzZbwy0y99aa4hJ+gDQ7EK8zqfI3g+9QYSBdT2bQ7Uv
zDwFmPP0bSmtb7VWnbuOFMgCHz2C1uYdWzQ5q4b4jD4IJ+II/484nakwMs3epFp5Axv87Cwm8029
m4e8W2l5OvhaVNy7SPyPdOvhtlAVAQiQVVd2XOgrE6e2Zs7CbWAibc6FuPeacdhlduftzSkBujHy
M1SmO6COCMEmEQAzVt9rO5vgdHbSx2gx2zUY15GDjLedGZYu3p8dlgW9gVOzcIxb0YI1src7j62p
x3tMS4FZLfm9DmzIchOWOygacVuJK4uDLI04D4zuPOjS+xbnEwiKYPmVjUAY2hdnG94/hzHup73V
SSxjqu4w5srDtChErBnP7jHHiTOLrS8Eyj1dGoT/9lK/6aXQpZm/ZPV8esVFrAjbsvg7o+fPH/uz
m5LS/gPdiWXbhNEbFgrff3VTuvmHA5UG0sLSMf3lMODRSKGAQvYPo8XETOD/N1MmrGnTkgBU2E2a
MDvkf9RM/dRKmS5kGbjPtPK2xOOMZu5nmGMu57oTTWefc6jH87qIx+5Mu7GwNoe6+fK3JvMfGCk/
wxeXD6NpW7SiHqwU/aNOKbRGE0JDS2IIaa0vl9n/1DKDes/RBHNA1Kg55qvXk8X7f/hogEDM0jD5
5Kb+/D1jkUqsmKV5npeZcOFRH2NeNDD6cpY5K9NIBkUkxXLAYwnAiOnXH7/89v9CTpZvTouio8/z
iK//B38xI4YHmmTGOePchTwr+veBHIPGuFw+bsxd9zd0KP3nNvnPD2WpwLKSINYfPdVIMcRank31
bOkFDACApYOe24Bn5Lx5z1ULmcWMDT68k51qdhEZXW92RUpixoFurGt8t3fMqymKGg7IYDPPs/lq
uzoVVGD1mrzqL2SHmG0RFAiaQeSPZFgav8ECf6YxvX8NmwJ0gRTAHj6iTi6AUjc6kU4OJxnIaQfp
Zsw6RpQu/jCPmBCUV2NKstqvn9jPUuM/PxVRnU30HR/sfVgwkC6dZLSUPJMQDtHrgrc5RfRDS8b6
PC3ALIZA8oazFf7JZYr/68//mc50+XyQDcQRNv4j+Lj9L0jWK9I6HSW7PvS6eHlhME+jqOwZEf/6
o+Q/LBRQHt4smIOLGPfDJhBMTltoYJZnM/bGe0IAGE2/85gucd2Ey2GmqtnL26nBQXof9l6yspM0
Er953P/0xXE9YbcEfYLG9eGL66YovVoLNKIQal4Sk1a1POmcv/3qwpj79Xf/p5cEgHl5L/kTuOsD
zisrprjC6PXzZdRdTBHUHBObsKsLaSOnHToYPSQQCEys8ssQOe891B3TMjtgcjKXV2KhhYS1BRqb
arp7alOG27JFkRRFsMl9kBfeMgvQajh6kdZl219/iQ/A7GWxgMU5JqxQCwrcRxFLkoVB506ePAdB
wpjhwiK5rBsGkHBaFFrzzB3Y9yYoh7lLA0O1ADehIY11jzCW6UOcmrg0zcMM3C4DrXlzlTbe//o6
/2EXXLQ88CBMLtb6aBkgRr3rKc7l2UKzDKdjuc2yUhXZdtA56kz9bmUvJ+hP+y4sUFY1Z65Gow4t
8ANinbeoCnAPa85DxajcglT1Gnjj8jcDktClS1OGDfOCgHqIHFqfRJj/D5P3EBMaUK2MYmrfjLJH
+bjQPzTBSxAbJhvnsiYut6jh1ICzFKOMI6W5vJqg6J7gxZoHfAzlDQmw5W/UpXyDj1+Lb8JzNpbR
CGDrR4X07KYelrxTeC45hNZgWjNcEdLLbsm5m9o9meP9sE6cPml9Qq0zex33IDw4XYfESyKtNrT1
RMbbWk90opXy1tmC6ot2H9kNhWUhw8lYicAKZthv9OqwHwfxVIk8bH3NKUtiQMIpstYmIR2Nr+ka
b0bSDFiz5RG++2mytI/4PZ/BjKIrt8mTE+1MeUOKDj76LtV8t8JahHKeicKtZHz7TUsb6eOyTSKz
DvJUcX199DYh+rOP7RQVftxyfh+hM+TGigDR6q4mEhdcMaLtJoux0XxCVbA/7x1HVM9dkSWDbwSO
80C8JeZqmIsyKFI6Y/lVboWK+EEILWptt7r7Fa4iDCcS/Np0P2MEgy85IVJoepggCiJgpEkYWAfU
VfXBUcOE+4GMM0nwLqikOiOyl4Tp4EtpYfaoM/7No7Cq7hw0FyTteOSV+W4CsziMOo7dlDUCjZ9X
7kLgqlE5hhtKA7hbsmVidOE9NhhAx+vChbJCCQig0BMwdc8knB+bHCzbfZJI0MXSqJlE4CSZc3JT
pjOczDKSLgqEotOc6gi5AbKBbUAFEaPnym04lXmEGD4e3QNBZagz8AX6BtPKLlehHml09YnycXwK
bzBdU1uF10tZ4zYxwCP7DBsY16IeoBJrLP3r1JYl/ISaCA5PD7Y6QqUvuddYn0uDGOjarqI3Fsr4
PUSa0a7mKCx8rePxrKOgLXbgvgRjAk6sWVg5nE6GbCN5rZMAO8Yr5s2EF7dmFBtWj8LCye6qL9wm
NY9Fgfj50ekD8C0WAG5Mjp87aLgQ8U6M8/BdhCTOPHoxhoB1s9hqkBMD/WRCHpIjVpZe9VlEPQbW
jBETYiCmespxh9OW4gfE8r5M02Uiu9glaaFLMcQObr7W7gABssmWeTCyoOxpFA1P7JJJn08Tc9se
hiu+5SV7RTyxKgG8JYepiQm1sfakU714quHJ2nLmocYJYnlNU64/eLAtiKxsLOILerZscjbPnePS
Rc+Tbb4GFsK3MCayegPEyW6UD3jlBLP3fOHZN3NkHiAMsvGY7EMO09FNrvD8WdW8oS6TDoPffqot
Lo6Oo7x6pyHa0OnSiXistEj1xxqjEf6nhQTYtoghV2xnAU09uX+hD92IXwlnRINohCl8GCTzC7ND
Pt/Wtbg5CnpURqYApHosT2Ry0+Hj7dHuclUM7r2T55TjvW7ZHOqxYEe97JHUcO4psDhEiWhk2F66
zduSddutvYWn2DQL1/JytXnXgX8aAF13ZPtQrXdWPN3VF+JZyjgSU9OFgxWGMKnx/AHbM6kML9Pz
Xs4EDerJdH+hvBlZstCHdY7nFvNOKBZUj5POvcekjy/FK8knpVh3vsUliwHhePPWqwmeaQh4ctDS
3nq9wIBMzpq3Kls4m15Yv4BgUf2OxL3cXwqFGYdEvDeTzH7VR+r7C4dU1VzMqLvJm0leEvfCMYxD
WQvtBrhCwDcLNFQ6WVqeWEY8O325WuzUOHjIVtpfhqVaolGEl2XtbSyZwkvtFo71lOpCbQLkZa8I
pcHq+hJS8qFuFk51z89Avy0HSMq1UFD0LwVOt5Qq6Zy0b+/Nj7GcyRPUqtzH+AJzWlOkdbJyKhu+
70B87SnKLXI1HQM5B8fOQgnUR/hurijILa9yGXzF3okPLy6vkMTNcdz2o1rKIE6e1lfD2TWH5o1k
Xp5RBYSqo/B880LJAVyYFnsbBvvGIY3yeCenhTzJyPFg86RvisZwDnyd8srohX0fT90EMyPKuNq+
i9UepYe8aZflaRWZvNHwS4WFD9NZbZLeGQHrkqm7rgZQyn0O35kqzSbeYIXBmWtsXP446cHCEGzN
lHt2EbWMfew8JikDNWg4sIbf6b1ZBMETxJh7OlYYL7xvAhjFQNiIIfpj2Bp7JyL6jANGxrxw9vLx
+dC6a7gjlGMtZGO0dcDGIU+155Ta14HBU41RWPgZBzn3YYA37BUxFOAIZv44hfarcrGmSfHIyTd6
PMNPJyvVO8FE4kouK9EcE9lcXcjAcEHZMCSKN9DZsA6bO28M9OHglssDSmrMu7Y6YrY9BC/vOW7n
0YO3PItmM9vMCVckEVID6UOYP0xaYr0aSSIfdeHSA3gJbYg5uvJxAM9k0KNPEq59kHgwEGOverHD
ihe9llBWLt+Qk4gaubHZgVSJa8Kl4Z0HUb3Mi7KASSBkErZuBMS0tI9dzS9iasxjubDRZ3fgOV0q
xsuxCerJikKmC4vXjfjuM26up0LHexUOXO6rrqOTWe6aqvrR85NBZrOvlsuJbL5FurB3q67lfS2i
0DtlaTHea/NkMO5AcLvtmkwC5zUh2xE4X7yGmcnuGDWKCV/EksegbCGhR3FgG4gfnXo/xRYUdgvV
qnU/KgaU62IwYQsLcoVeTRL3YNcvyoGL9ibLOvjMdSnKDQ7rQ3bMCZ3IGUpEev2AOdPAElkUHISv
spXFyWXvG3XMhSGOsslTiiAvJ9G7pV+JctbE5Qa870VL494nOvvCsrGCbXPiXNZuEC7E8LGt1H50
4umr4hg6X9YniUvBLgEIIN2sNtNrp3NZIhBZ1N7E6ucYhZNy/1wQTDXdH5XTE7yUq17tRUKOXzZV
1ivKFTjry6qwx3QhweJpi/YChr2sCzj01oI2pI2IyzVoO+nGwM3sRLgPirVT64AQ+NRAgoqXLySG
nNWHcw3OjSDozW6iEFIMPXV5I02+AktOPlqRXTJFyULeLAeK3L3uIBPawr4f77qkhI5PEMQtRIL5
TKfOotYYrnTrdqFwX3ZAM20ZJ5SBw81ug0U7QIwyd8lwBl6b5QAqVlNoTAPUsJZNoQxVH2xr4cLe
KrrlapOuXSjU9cTnhtUEr32CeriqaNWevXGi8LNCvjdScJfVDRebTHVTjShQqIXmh1668bhv8TCP
bgkW1MoDbCt5o7Seq7Bccv84+ck09DUJCQ/We0cREooUqdqAjqBg9Mv3dRiHmKjyHjp3zG91w/oW
iYAELRQ3eyurtZWj2NmHNEx+hEZTMlLHAs8ACSc/h+A+iPocj0lccSJNMXmfLZCnR4Uy2c9pAnnd
iiseaGkN8whlIjG2WkFE+yqskfFG/UgEUVUl14bZSElspJUf6OzHfSGReGCEXBXXQYlNrjdm1Av2
oiAyKTKJ9Wz01t2MY9Nqx3rZ/I8JmfDzmnhSBFGdiceinhXZQZT6IrdzeHR1FgziIUzIB1irvOLv
tSe5SYaFsg4EEAtTY8D7mDEXzIaeGidfSjpCudAVhOgeLqoY2H+8Mw6rIM3YZQfD41X1oppxoKa4
vGBG/sHMmvoAo3yudLwcJkHEvj1DD0y/l9SYnC5eBQF9OcOlQDoS4PITri6NYYg+pcKOLllYdC17
WmmPTsBEdFT7i94i9tCgDZWHXGpEdSOhGb/p8+T6tpGaB3ownuuSokTgeMLh1uUhu9Vsx/rjhe11
2Te9JB3vZhhbxmaqiyX8cKk3qwDNGfxI2GBBBXw1jGb1clGjlS37nqp5hdpFhBIHIj2KEmJEuOzM
5OdyAtHbRXvdYvhq9rbWXCGz4I0jQA6Gf1p7J/FeYRBj1glO5jwtXPNA7q/mHGjYxnbxqelWbtep
Xdk23TYzdd2lV4GurxGl9ui6yLv4xuxK4DzcEicRHBsEWNJJXCQQdj/ZjxGItT/Xi4LUYlRL7uOy
HVxKZkvLf5DNzYzZQ5y3Jd3AcTf21OpbPjl6jFQ3PsGGmE8RFl5PVQc1o+ENYXem25mxBdA7h4iZ
XGNgZ1biTgm7JBZy9gp3YyhM5HWsdL91lWG9QaGdv2dUlT/KbGwot4cMYYw9QUyoliRQijIcDdzh
M14lNlKfIMjIe8Lss97U5VgfLWOMb1BDun6Y2PGnvGrDB6zvoZJ0OazdtLG03eRa041nVAEB0076
rYQbpHyrQIJBpVx44d1cCDpW1GcDIvZWw2AEabr9ckFn/jvh+d2EB4AcXOjfp8Y9lN2/0W3T2C8/
+pdu22UyIzXHtm3gpgsB7i/ZtvEHIwd88/5FjftLtW39oaNUxtefNBcTphdQz1+sOVymQWStBfmW
8PAwwfngbPMrpxvscX4CjQi0c8i90MwF5bWxtf2IhXX4oxRsJCURK44cNh7ZG5jtFrG3i+jUtnaB
X9ma1Cv37MUGba0eF/HNYOP11ZPQhs+L0aFhCmLjE1ya6Q5fjuKhb+zgi2dKRJAwPys49LO1r9Sy
sxNJYl3R6OERlxa8XcOY0ntD2EvoiuH3GSfsLKObVJb07Rm4JglRdcZb48UhaajTxFpPIRuM/gzF
7keTL7Wo403mNhWNeUuHOd6lUWASsz32YqPVwjiqYCpyXmyrSHxhRHp06McGawlQpGt6IxKlWj0w
Dh1t2nGg5D9gDqYVZBrX/YuWc1GYngTtdz6FYlaZBR74QUfTAbGpxhrCYfb7rn8cAxw6IbC1ZUpY
1oDdMKMfZ4MoIv8R88D3FpzWO7uwwHbkHAdvs23VZPMhy/hUzbDz1wFX9smEpvOpGLT03ks1zpwx
jm6HLigeq8Ytb9uGSMirsR5DC0oCJs5keDsu8qU8k8FakzW2EHNUuWfiKqcNcAs3MpFBkNPjx8GI
H+voENo8V19k6Lp34OgDIo1ZadIPPHSPPuKpcuu4OaZCs3Ogj6luiVL17iwmnrARiUjcN9y/bU+j
eSIqntl6FC3yAgb1Y9RTMMVWUT6g7XHPgioPM05itj22M9J60ClipYacruQwA3kxjiIDFB07p7xN
VY3ofDbzaWM7iTxCHRk419POxIJOt5r9LPKW7yyNrVHE9dcBm7YXhSb6U6VNJkjKXON9amHL9CZF
TjRZGzGxdMFtz2OFIGbCfO4BK7bwTI4pqLw3Mu9bW2RS4FPdIEAnOQMBSSSGVxK6Yfo00jtVleGE
227SyPUYkyLeA1a28wELHzxD46AT9IYCXHXQnRzBHEoFtCnYrrSHyEot4Jmh6u4dnOGh0xgj6ilX
SGMllW0/FXIyr6N3nYBxEQ247woC+yInCEnMQFsg/lQaXGQH00WCUC9qBHERJkTVIlJIL4IFaifq
l43ruO42pIhH1RBg2Nwe24vcIasX6YNeNYgeoOUSe1os6ggnCAXIpcIJOg2uqXfhbSxqighZBYB4
eCKeG6lF8q670N9VGCBzTuE7izrDMjR4FzMCDm3RbgSLikNb9BytQdRwPYcDPaQe+8KLymvUqvWm
qdp7mgo4luTb2Ssn0WmqUtbQs22TBr/n9RaPxaIqKZWCPtqhv6vWAPmVHy8KFHvRokBrapClFFzD
ftIYUK/6Tu/8qR3HK+FqyaHssA6fvOK+nJm9wFg7JLBrYEKV43Ggddo45LptzJbEe47kHabT4s2a
2WmygGDBYN7RsCS7Kdblaqpa5wZK5AOiavJ4wmGHeZT1LNVi89R13WqB828HV7uXhqFjR4Tjq2hQ
GIVmvYiO4Xu5mE9skQusm8QqrrSiar4nk3OjzXrwUqt02DNYzx4KsLfbpC8bUBvy+Mys6e9kFxhb
WkLsA+Jo2pn2fBPX7rTLTK1dR1GTbScJVxMjo2Ytsb1dx0qVFUKl+YX2BUfwzLmdK3XdDmkAKhNh
yo0sf1cHhdomDDSvYVcNt3YDE5Wq5avHbrsrYulu4mAKthhXJFC8rGa9JDnv5xLPvqzvxTHBU+CK
uFraeyf8UoJP+KHE4DN1kKMREVriv1eqT8TpDHuNEcETtsYtC2MQu1CNP4jmBSlC87ZpFUqWXurB
FyO1RL4aFycFOzFzcssx0zx0dHLp3shN66pA9r/1mNJDiIMBvKs6cF83wIdiFMI5d1Xk7WLASBSy
QLatZUL56e3ZIaG6JmUQmUGcbNw6biH11MGzV1u8slYebDh7I6KX3PprUQJdruYxTj9XqLm2susV
YyDd3TIH8HblDAxbDYH2CTqW2LQ9HhHlUMw38JlByGo6jNzI3bPBf7hu7FHcNkt4IUintpYeMsqw
mW0wdPRVK+hkqTxaYxKevDR3PaygrRoIKO4cIo4xRwQrh59rDjD0LOJx1j209xsDkuEKKceoVqKi
hSZt2t05lUPBrsIMmRUUtFp04rmttAaacVPUftzBudQMdW8HSXlmlKHdGEla+G674MMZy8DEmWzU
m/W4ZBPoCN9WfWOKg4Ld+t2A+vwdtR8+HUh+0Tm3wUA6u2mj0nc4sdcJELJvW7F8Kgk/vI+gw76R
+BhuKq92T3WgfxFe9yOGLvPZ1m3iZaZCWzem9QSuJ9AWNtgtGWkPlRUEfZ7q4ClU5g4f8S+B3X1z
9drazaXJqCCAOm/E0+epnzy/zUrddxz1Wudk+PSGBjY4phsl9ep7GDg9AydR+jq6rn2vkzyxpoky
gbACeZehB9ukzZCeC2nf0NIWJ2ztuk3e6rDm9BBG3HqI1FBtGpnPN+HUBmCYzVuXRI+47VNKUV9g
OowdldGjkGPc6xOiAUfSWzZXTM6WYqZ21y3mpSswHmMTFUH8qqfpo9BtWOLE6nyJdAdflNh1viup
7rte/iBaiyYxRiQonBegSg2qHp3pmGrO0ZuC+VRpHbR3g4SqEMtLrNCOxKYG7J1VtQGhSX037I19
Mk454+mKbE+as8SWT/EwpaeMNQ95zpZbqRocdZOWIHQt2ak+q45lOz6Yc9RsidEuILYv8WLJ/Iaw
1ly3Rlc+4E7fr2OocYRg5cbkZ1PRbyzSDpAWN/l27IjDUsL9FuA7h6o3eNFqy7hlXIlCzbVghLas
K+tbrufygF0DeRJRXF1VBbOUrta/O/mA75vEgiQlaLzjknAfaYa9WwWYA5qVuYlrHMd61452VCzO
vRRT6EfZkGw1qsdbvXCCOxWUR8VDJ48dCbx2E02NucZEhyVKUIU/RaMO2JfIG6NKnnAvtAkPibpd
NcRWB/RRlPdd1GFNiOOp06OdhbK/MjnST6JubEy65uc2wSCCYpOw9dvSacO1OXhXelX+YB61r/Uc
LYPQboOhuWWQviIdCbuwxiEpKP+iMlJj52Z8HJrurpItxOvimmqNebs9g4a0qHonJoDUgN3CI+A1
R4RBYr1lxBZAA6PzU5GARdt5TXKorRiJOkSzIT+d73RVpP817Pp+CR3/XeMHo4x26983fp++N+3/
PMcqpNN5/Ynd9/6Tf/V9zh8OOgh0cdCe6dMWU66/Gj9CP9GAuNDdLiQ7/W8UP+0PG1qC5rik4qCo
W8R8f3V+zh/4kdpIMW1PQ5ZFCPl/0PnZ7s8sCKIaDNvBBGrReKJoND76YoWTOWRFEkaEhCB7L90C
DLugPLwyMM/wM7Nl4uElc35vOAI/jRDTvHiMfZJyh30aKZHAd++crWo99cAQWeAEkzEvQAC/Q466
pLp13pLFReoi4bxtigl9ZB3g0Tlq2yVdgJhcmANCEtfKcOpMLdvvvSn18TkZmXow0UVJTMM1hQqj
Qjd8YkOgHu4tFfw/7s6kuW0ly8J/xVF7MjAPi66I5iRRky3Zfh42CFqiAZCYZ+DX1weClElK5fds
ODoQjaUlp5CJzJt3OudMTW0DrLf8S0w9WLEVJHg/NllBj07p1Qu3GAmzTNnk93YZilf0aBKlVViT
OZlcr5g2Iyt+UGEVueG/4FQmgl5cROHo3rWiTTpzqk15mcjA3puyDiYVBEafGvhcrzeyUH9A5E1e
1EnqvEOPGx0Ss2ln7qH0NaeNDlAzZfcFaDf45h34Ad/bjqouJLmKMCv8WBdi8ZrE5Ef8DHViG1lx
ayg1BAJeNh3FQjiz8e1tOv+V7P022ujvrFCU7y2FyIL8EsXPBQyDzNgzRs3MzC0TIZQC9Dj5vIkG
Wm3GO29ncpopUyVEmVEa6frEquRP+XYbXdKPQhm4li7E3HlrG01BHrWmA3umo2g3VdRSmcDv3Cg3
gEJaqutAy1CgaDJMfnZpwsnxUUnrDborbiPOR4WU0Iddyxj+FLpaQAn5DY3wl9lG+IKjrmLGafXe
WtlfVlALV2aZfARapRAKCsHXpNzUV6IT6RPYLZ0ZIghzW8zUmbex7YdUASM2o2/GuwX7jzRM4HA1
mrCw6hO4HbW3dp5q77YyYngjtGe/WIkl3ddIZMxVW6tu6iZaZxKqUQBpGm1uxS7JsnKTXlUkFJON
BreAIVbErtydnqhZszwYWfeinH220zCYqohlLzGwln1dZoJX3FfUquJVYtvpV6GMcWWIJO41P1Kv
oa+W3281WOoRXcxvVHAk2jSDJDeblJGf3BJgfSXNmt+N0O6ZS6WwVgL/KxzzOOu+GsSowSmwy7qy
8BY/XUxnflIbX6DtyD80o/YqKixvrsUWynkNpW7/UlBydbOwtBDFcy8oy6+O3YTCDFSBi7fCPVXh
9yQiIoq1NFd1mCaoOxbCfRE2SB0JjnATxbQQ4ejV1n0RSe9gvf3SpOYXiGknCe1F80QX/OjS1FzK
9IruxMlFgcD1hWBL2ieoXD4AcF4L1IUIfXQvmid4Q5QSSKi/dTywQXCntYpMmnRpY3MeGAFyEDl1
7tLYvTY0s1xWIj01bGbFIdtpp6V0m5ppY18YFqxA0zyJvvgojecPCYJ6vFK6QM3ReodDHU6SeBvd
1pBtzNJCqxa5YF4Q+DtQADVFfC9Be+Rf5pbom1MjrzfXW1kA0+emEGJOKiFUb1NVtua6HDpLSp3i
PI5aMlodZIIIDcEnhGNrdZI114Ggjy5tcKIXW4QqkSaVRgvVItQxhbpcBAr8JnblbT+j11vPfCKc
a5RVaedAIrXtfSXLnSrbCSQU6j3dSFsw4Hi3WkkWxCi2yB/CoXu12crNLMzz6KJAMGNaiL59WxZk
hqb5pmloexPUpZoZyW2FfwPZzczJPZRJtvbM91Lw1S7Agnk1kv3FJrrW6uozOQxtFlI5WVY4ynOV
37r2VCG8FT05ps9QGREyxGEs0RNFRK0vAVoaWKokvpfNRP4Ag6Qz1TRS0o4KU/y0jpr6whpZoQ5n
xXb7pWlpI5RKR25WEYnNkuIrApNgz+AtriZ0vCYL2jgIRJvizmvs+jvlc+BTdF7BWGzDTau7ERpL
VvqoIMc5QyHU3E4cDRXdUBLypeXXHr0Lrd6vl39thSUWZeYVl0ETl5xSK4TsPYvKEsSc72aPkIHJ
HjRdenqD3CqoRlt8b9MTB/jLF65piQFBGhibC08npHQaOiSgGJuIXLBzxGJrnMtRcYnXBPKlbvNu
8AIutVKpyDwZwrWWAV4lV2ss0kiQbnLyN9dVoLt0aHgPVuuu6amtX1ClQYjUaoXuaDpo+T4MZUIu
X5lCd+3RLyXF1PkJISb0mcUzoZLfJag7k5qUIOXgiN46kU0dABdzuoVGpy15mjNVcsUrWMCsRZnH
15Xvx3OhqdInNUwq1GQi+Ck8L7qhSE1pJlecZdKY3yDN95e2Cu7JRAw135bffF/J5wKtEoA0uW6A
ai2NJLUv89KT0dQw7grReshQs7yTfQnC8LxQ79GS8xcJUDS73jzkQjq6L53NO8TIjCuU3CROo3eH
zn2zqEA5czW64Lfgpki1hdqkCUA70w4mapFn1Gar+iOkEPWkzFnXhzh3be2KjhI6LQBX2eFc4ubE
h3UrGWIxQa5J0MFrBj2wRoObMHcskyqo7wrm6DPU4FU9c2GGb8gEIrBDETRAggSMqucpcz0TxfoS
XeH32y1E0GSGG1yZFNgXfWz0OQD2IuUmIWwbTgQx8dd1iKzvRCCz/FaCgNuZRVCAfZKjvPrkh0J1
pWcbkagkSC/ielRm08LXEfGD1r24Qmi5xPR7AWtQOBmKvUJDgyMW0wBavKo3KNnhz22uCsHM5YlK
VvDBaHIUcQQ/nQGpnxMylwjTGfZTLOUjoEIQM6e1ES9KI0ahjHwLPGAB5nVLs0MyIaNTLWAbtv9S
aitCWcWHIDmiWg6SEtkQN2mUYiYgcjcpwxxtGW439FpCJZKvkyj3nXkmJZEI1rDOTTI8m0JYqIS/
VPFrx9hMUx04dLOlwlqn0D3C7pIW+VJw6vzac7aj5SiOAexSkEPUgS58862ojrRsGmZN7C4IdCEq
M0z6TB0512ZbOxa+pLA2wXW4ETb3hpPED3QNlTiSWu2SQjLVi5Qk9AKeVO2yEZ2qmNDOXsCkWSc6
7DNJnX3yUGuZWakp3vgbo1WT5ON/Rj9OWWipeiFnVg7+HFId2gED5GtjmjamaSgXl9CVQNsyclN7
Llcj/06p2+olHlBMDAo/6FJxFeET+ZPN1I4EC0hsLgO/i2olKNgumUDqLMs+Y7wb0kKphjil+E0B
McfBprY44YtaMZhBlMknyKEgFpjB6DJJclWaZsgDRVNFc9DXi1MDhrCtk88z1bkFB03SqvSzmzLX
1SWcU1E9BXah3qdekm/nKU1JFwqFg7nJR4OJNYUjyguU+qmyDOeric/9Uao1/dpSnICeXbhbIfDC
NZtZtmibtygkwt9W658zX04/1RbtAZqtKgtv1NhTqVKFZULvbELicaN9kSHvKqcwjiaXLl323CWS
eeuh/LuWkJamHcQVV9hT98otR4AIIRj6XBRoNE7hp9OtBdSxjjHLyFpO7MyH1CrI5IdcDGVi5RJM
Go27c7oqzQsYrPO5WhUFxfSiJP+GdmaqI+68CcpqulEBGYewOK3ImFUxHLShshDdkGx9JEZoBCJ+
M/XDCqC+lcUASR1tIRWC/gRipboBi9LcGUgZvo9KwAJT7Pnme5iJ6QczELzPtih49gwYnYmSpG1d
oUwlXAmRBcCF/XotxLaGmHFGxl6IwqVEx9B8BL825E1KNK8DXcT3Bz+oqlY+JcR3tphmP1iUGmg8
+FuDZSXgi0dUST5AXizTHprMsyjevHVt2pQ3G7+428DRco2RKGBdcTgsetFKDmP55G3iTp1RHM1R
DNaQORX9cLot6ngS+ilnPYEVJXLxUaBwiHGgMu/R2WpqcwmAuyQDkmvfiywsnzQfjC40kmZ1W0hS
JS/KRAk7+MD/m8LvfiIti8l8F9ff5+ukfljDbJc9l0Dbn74LEd/4EP7eLx0i7NcH2isL/01GQQSf
RBh/klHYvdTujX82hrfKkOR6QrZYoopswnkCV/e/3niw/e7/nRT4WDHAT5DIpIuFp6N4OVqd/zb/
n0+tW8if/87Jqz+G9O23H4C2oxPQI4DFfzb5sxF+TF42x6ogq7A7gx05nrwJIBI4FOV1dSfiZYIS
Y5n/7ye/guUZtAH6G+5jdpwTkhR83n82/bMxfkxfQSyHVJChIUbdPaergNYmkjkGanPdXxrQ9MXD
fuy0d55P0S/sfFka0zsBQ5BgPm/w4z1gaNDYC9TVBPCJu2d4e0B6Qbz0q+dfBt/LRldoF+kePvXx
Kpg6R6Q1AbiPw1wFEXhXz4OgKWMR2LPIYe8WAat6vAjkWcdS2/0LFdTQNoFoKiRge90BsjJmI9EV
R7p292DtTqYvimNOCqhUmGDaZ3DmgHcna91vFRRxTNQkyrreTVI42wTcCUD6WrCy0W2SbtmHZBQh
c+i5CGwFIOMAc9uz0D4UF463golXIMOExrUw0EWQZaEte/Q7ECqmnw8NfL+b5dlW4Gqg7iKpyuHq
6LywAW0Flc/XdxH0MTOkzgRWe/ec3QzktMbg/FvCzE7ptPuDA1oEmBfw6/rtBPT/qBPRyAjCrH3O
F0Fo+THg7NQGdzFwYZ+XG3/VOWhNos61SPro1dnruFAIpHdcIsPyj0m49nYL4D6ROQA0g/6IAo6N
oWaOUUcSW3R5Zyy7eGRAJ8CAVLbvCSAUQuhbA8PRTfIsTtSRjyKE2Ak+7X5heNeivNO06mUHdraO
ZRBai3K8B7gKW7ehNQ/IZHUGYmAnoX21vpuAxgL4kVFh38dCZx6iIY8VFFehhNhfmIOzhpBuGN0t
3SNiNKFVMk3dFPYn4ewo4BZgC8kwI3u2ewZnD6CXbvXVeh0FBVE4w8QRPlz7Zy4iTR90ocCZy525
+1MDsofsghc9OL98KQpjkbkrOAXdNjibv2ESTJJTUY0fBnNYFkEGSNLbRRYx+7KhkB3q9vqZY0S0
BGBMMslIP6/SsFaBYNfo0nq/bxEUQDM6uROY0bpV4HAd3w6mTPYEjuo2R7F7On90SCfCJMHb0yLI
wpg+LLwE9Xz6ItGkaBCd74/K8AyiBn637/QNMuUK+1zXu498fhQMDCbpZDLN3VEYXDJZ5HLvm0OT
SRRKoGxxBk/PgAHmzGBpyDF20x/cJpBkPk3fTYC9a7kT4V18dRO0nIyaCgabWsvuF7pdNyBLIAH/
62sPZcLldheoZ56Rro11Afl12dxHSp3JGdLsQVD2tYOKgLnTmGhrDNvnzBzq+hiKPZB5+g/PYVh3
IlhBpfcqSGOyQsQC+usnQSeZLFB2g/tvaO6hJKpt1reXe9yWlWj01p+9v7OjgHvYylXgHO8zSoNz
CSQye33zZgQJBjsAcsB9bvDlpcD2IJRqA6r2Gdwq4L/DddtvLyj6WKF6Csx6Xzxjxx+7h12Btb18
qTS3z/AuBZK7fU+E0mbLwSPIh8LJuX9E9a2trVGBGpxBQBGqr2PEraCQJWIJ9u7h2a1AowX3AdsN
nu3uGdwqiPSH9DwKeAbAQqga7Xf6i+oahSVdJ40OZfXuGZ5BeIW44VdzBzIdF/S6w838uodgtB4E
STQREzzMVZBE3eBG63VFYha5/lWouV+PmlFcIt3InoPAYnBnAS6L3mcBtSsgtRTO9pXmM4sAdcsY
EmaZ+uPwLoT21u77/eUxqDEwaoey0tn88RABj2kSedbdrbj3yQYULfDi+8uqR+5IIXcEvYR0njWh
qqaBV4YqX+6MwOAqKqi0ib03AWlUdriJ2MDzRz72jXSyyDjRknC4FQdnCmQVDp2eR6HNmhAXQ9fy
uinUjbFGvGgoh/rzEPdC/0ZEiUZEU1LaZrvdc24Q1DERE12ahwal4TkHmin1PhGsAoGQBP1Sd+7P
Yiaaj2jHbBvVhH3+YHiXo9ay/fdyDtqGRNRGUKfimj0xCNRVyDAbLd/V7hngJthxo/eaPoGzhtnH
tOy/8cv0AUlWsoiQzB+OCn9wQHejJGutrEG/VSBwpryE/7O/As9WgSuD8lPbs3i4HQZ3FNre4r6r
QKZMMvjY+5DovBmv9ZOQIxXa1szdg9kc1l5oGeuwYv32QqsNi+XfKfm0W/4sfdDuBaJ0Mgz7BR/Q
WaB9SOrM1O/7iYAUZNKpNFb8KB8d20VixdZTkiRIIQb3/Tvmil7fn8xBR1WIn7R7zpJoxMwawRS+
5I+Y+p+egn+wVZ4hP1PH9Z52YB93nb6GCfpvv3DAurz8+R7nsnwCh3PEt7j7xRb70/3t9TO7yL9P
oBw7o3/0w8MlcPzf9xN8+adffanDP16662SVPDr1brr1/jXvVj6Aof/1Vt9Wp1rOrDuW58eb/M+/
Tt7z6Pz/zcDpdnUYp12TrrO/97gIvIbB6cC7nvn+A29XQbpKT15514Ldd+TpynO/h8kZDUzX09t7
7NALk9VTePzWXaNs/5GDYP2YuY95djL4rg+17+CztbcqV8n6eOSuu7H3yHt01Zvw+5tpCOngt1P2
nbaie/irrwLynq3bz3b3glV3n053YQff6/v+F+sQyqDTkbuWv74jX7LirnuY++5Edq2UfQdePqEH
fzJu15fWe1x0J4LQPT2RXctX76GDJ3d1ZkW6lsLeI4fl6cfr+pL6Dnv90jZ1vS69B2aA/HFbn3y/
roGk79A3Ye6mL5a561DqO/btyg1OrMe+Q7z/uEntrYKn4+XYt1L0HzpNV49Onq6z7GRP78v0vcd3
Hx3XXp2Carvib/+huQvSMDvZ2Qh+tkF9/7FTxKhTGP5PbNO+eP8nRg/z5HzoP/LiYZCd2ZB9OaXv
S9+tvyVINZ2udoeJ6z90sTq9t/btUv0HLt9crvwoddzTa53x2xLDnxj/ap2k6xNLtU9d/4nBb9eV
+3hyjTF4Wxz6E4N/CZPtYaRdfACPnnj4h993Q+7g1XXeTFdJyE15ul2Isf/YH5ittudnv8sK9V2a
t457uuJdgb73sFsPj+Q0qkFBt0X79h46WdvnvAU76H7fgd+tgyCtvWJ1FiZAhtV2svUd/sEJn9Zv
lumLu61LbPUd/v3fqhw8R72/F052f+DlRtynpPq+/wdWf52m6xOXYo897T92dRpV7hv2+477MVs5
h43R2pR9dqrvsH+tE5+b7WTkrj7ae+TXyFC7qlvfoX+uo95z7/0tk2vf8d30MQxS98Rzk7Vd9aH3
wiDJCWP2ydfsils/H/m1TNNzXeJl/ulAA/PafztNrrW/8eitV8m//wMAAP//</cx:binary>
              </cx:geoCache>
            </cx:geography>
          </cx:layoutPr>
          <cx:valueColors>
            <cx:minColor>
              <a:schemeClr val="bg1">
                <a:lumMod val="95000"/>
              </a:schemeClr>
            </cx:minColor>
            <cx:midColor>
              <a:schemeClr val="accent3"/>
            </cx:midColor>
            <cx:maxColor>
              <a:schemeClr val="accent1">
                <a:lumMod val="50000"/>
              </a:schemeClr>
            </cx:maxColor>
          </cx:valueColors>
          <cx:valueColorPositions count="3"/>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3ECB1-59E6-4E76-A077-13195030A1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2E506F3-AD58-4609-B6B4-908A24A139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0EBC0B-06C4-47B0-A5F1-03A83C914769}"/>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5" name="Footer Placeholder 4">
            <a:extLst>
              <a:ext uri="{FF2B5EF4-FFF2-40B4-BE49-F238E27FC236}">
                <a16:creationId xmlns:a16="http://schemas.microsoft.com/office/drawing/2014/main" id="{2CF88816-5502-4697-88ED-81EA4E5C35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061E85-CA57-44F3-8FDD-81FC8173FA47}"/>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2642141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F7C0-A581-41D9-8B79-2FA5E8F5B5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5240E9-CAC5-4D3D-9FEA-EBCC5A9DC9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676419-6BA9-4659-8F0D-4B8B7213ADE6}"/>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5" name="Footer Placeholder 4">
            <a:extLst>
              <a:ext uri="{FF2B5EF4-FFF2-40B4-BE49-F238E27FC236}">
                <a16:creationId xmlns:a16="http://schemas.microsoft.com/office/drawing/2014/main" id="{E1CEE280-B3A0-4FD6-B951-790D02A936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4AFE7F-DAAA-4D0F-A253-86B3D0076268}"/>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1180687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2193B3-6417-4FA7-9C91-64B02213240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ADF5C9-D2CA-43F1-8BA0-06321511E8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41F8B-D2FF-4AFD-BC1C-3D73930B7074}"/>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5" name="Footer Placeholder 4">
            <a:extLst>
              <a:ext uri="{FF2B5EF4-FFF2-40B4-BE49-F238E27FC236}">
                <a16:creationId xmlns:a16="http://schemas.microsoft.com/office/drawing/2014/main" id="{894ADDF7-CAD2-4664-B078-D38284E38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89CBBC-69E3-4622-8E49-B21D1ACFABA4}"/>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868364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3C13D-822A-4450-A91C-D1B38721F6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1BC8DD-6C89-45F1-831F-00A50BE791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EE50A5-990A-4811-8604-FE3E3AA6725D}"/>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5" name="Footer Placeholder 4">
            <a:extLst>
              <a:ext uri="{FF2B5EF4-FFF2-40B4-BE49-F238E27FC236}">
                <a16:creationId xmlns:a16="http://schemas.microsoft.com/office/drawing/2014/main" id="{BDB51F44-F3C2-4214-A6C3-F53CE2C3BB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B25D95-80A7-414A-A56B-71D0761C3750}"/>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2755176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72BF2-0F69-477A-8924-3D8F0F4F60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640D8A-6D3D-48BF-8CBE-4E220CA642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17097D-EFDB-4BC8-9D56-67A6E50725B5}"/>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5" name="Footer Placeholder 4">
            <a:extLst>
              <a:ext uri="{FF2B5EF4-FFF2-40B4-BE49-F238E27FC236}">
                <a16:creationId xmlns:a16="http://schemas.microsoft.com/office/drawing/2014/main" id="{6214D0EA-26C8-4682-85D0-8AD8B2A580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C830D9-E261-4399-8148-1FB06FA87CFC}"/>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1608327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484E9-12F4-4765-8935-19F8A4A946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310DA9-8F58-4663-8A82-1ECE4E0D73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14A23D-ACB6-48B9-A193-B2477009B5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40ADC6-C2CE-4F17-9860-EFDC443F5D78}"/>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6" name="Footer Placeholder 5">
            <a:extLst>
              <a:ext uri="{FF2B5EF4-FFF2-40B4-BE49-F238E27FC236}">
                <a16:creationId xmlns:a16="http://schemas.microsoft.com/office/drawing/2014/main" id="{B9E5EC65-9F07-45E2-A1F3-08D7448082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179115-85B2-4316-B148-7631AC274277}"/>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168095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DD292-3630-4EDA-92F1-F2F21464A2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32A3D5-EFC4-4A16-B5BB-03058C5396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4A0658-3E66-45A4-8FAE-6842EFF4DB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1F9D14-AEFF-4B49-BB20-B2AAB7D5B5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4459CC-18F1-49E2-9520-2C7031B91D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7B3C7E-3C77-4392-B6DB-DBBA81D8B375}"/>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8" name="Footer Placeholder 7">
            <a:extLst>
              <a:ext uri="{FF2B5EF4-FFF2-40B4-BE49-F238E27FC236}">
                <a16:creationId xmlns:a16="http://schemas.microsoft.com/office/drawing/2014/main" id="{22F18DBD-125F-4A82-A49D-1428F97653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4E067A-AA51-4982-98C5-DF2F11861A2A}"/>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325569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D7A86-CAED-417F-98C1-6F6C0F29A4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B10430-EF01-4DE9-8326-AAD823C19EB8}"/>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4" name="Footer Placeholder 3">
            <a:extLst>
              <a:ext uri="{FF2B5EF4-FFF2-40B4-BE49-F238E27FC236}">
                <a16:creationId xmlns:a16="http://schemas.microsoft.com/office/drawing/2014/main" id="{AB527795-961C-43E9-9106-1D44D46AF9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BB512C-DEF8-4FF9-85A0-BF3A64FF7423}"/>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2728475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E03267-FD7F-4E6B-B6D1-89D6F1290D9C}"/>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3" name="Footer Placeholder 2">
            <a:extLst>
              <a:ext uri="{FF2B5EF4-FFF2-40B4-BE49-F238E27FC236}">
                <a16:creationId xmlns:a16="http://schemas.microsoft.com/office/drawing/2014/main" id="{B1CE7DF8-3604-4DE0-A9BE-7E42A174C3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166517-2283-42CA-A8E9-9D1578C87B39}"/>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227069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086EC-1F65-4B88-8F6F-50BED2AC3E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7D2E0A-1022-429C-A121-3C95E7E889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16E629-4902-4D18-A7EC-974BF9F45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94D250-EFBF-4F7C-B14D-7DE0E3AFBBCC}"/>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6" name="Footer Placeholder 5">
            <a:extLst>
              <a:ext uri="{FF2B5EF4-FFF2-40B4-BE49-F238E27FC236}">
                <a16:creationId xmlns:a16="http://schemas.microsoft.com/office/drawing/2014/main" id="{B0239E0D-AF94-4EAF-B85B-75292AE0C6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AC1034-785A-490B-9393-EA09422C2820}"/>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168654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311A6-E690-4F15-ABEC-CAB4050DFE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F52ED4-BF40-478D-85E7-098AC36082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4810C2-B880-4DF2-94A0-315D95E09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9B9D05-2876-4DCB-A05C-1DFDB25AA58A}"/>
              </a:ext>
            </a:extLst>
          </p:cNvPr>
          <p:cNvSpPr>
            <a:spLocks noGrp="1"/>
          </p:cNvSpPr>
          <p:nvPr>
            <p:ph type="dt" sz="half" idx="10"/>
          </p:nvPr>
        </p:nvSpPr>
        <p:spPr/>
        <p:txBody>
          <a:bodyPr/>
          <a:lstStyle/>
          <a:p>
            <a:fld id="{C980DFE9-D846-48DE-9862-0341FD930B61}" type="datetimeFigureOut">
              <a:rPr lang="en-US" smtClean="0"/>
              <a:t>7/28/2026</a:t>
            </a:fld>
            <a:endParaRPr lang="en-US"/>
          </a:p>
        </p:txBody>
      </p:sp>
      <p:sp>
        <p:nvSpPr>
          <p:cNvPr id="6" name="Footer Placeholder 5">
            <a:extLst>
              <a:ext uri="{FF2B5EF4-FFF2-40B4-BE49-F238E27FC236}">
                <a16:creationId xmlns:a16="http://schemas.microsoft.com/office/drawing/2014/main" id="{AA2C8B21-D069-41BE-A1BE-8C9D5F31B5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2D38FDF-6F61-42C6-B938-22DE7FBADF84}"/>
              </a:ext>
            </a:extLst>
          </p:cNvPr>
          <p:cNvSpPr>
            <a:spLocks noGrp="1"/>
          </p:cNvSpPr>
          <p:nvPr>
            <p:ph type="sldNum" sz="quarter" idx="12"/>
          </p:nvPr>
        </p:nvSpPr>
        <p:spPr/>
        <p:txBody>
          <a:bodyPr/>
          <a:lstStyle/>
          <a:p>
            <a:fld id="{04FB028D-8563-4FDC-B8B3-93EBC9F06CF0}" type="slidenum">
              <a:rPr lang="en-US" smtClean="0"/>
              <a:t>‹#›</a:t>
            </a:fld>
            <a:endParaRPr lang="en-US"/>
          </a:p>
        </p:txBody>
      </p:sp>
    </p:spTree>
    <p:extLst>
      <p:ext uri="{BB962C8B-B14F-4D97-AF65-F5344CB8AC3E}">
        <p14:creationId xmlns:p14="http://schemas.microsoft.com/office/powerpoint/2010/main" val="4065376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9545D3-AE1C-43A1-8C7D-75B04334B1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CC4A27-AC13-4427-97E3-53F6423B83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8CB7C-9C00-4DA3-8F5A-188D7BA301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80DFE9-D846-48DE-9862-0341FD930B61}" type="datetimeFigureOut">
              <a:rPr lang="en-US" smtClean="0"/>
              <a:t>7/28/2026</a:t>
            </a:fld>
            <a:endParaRPr lang="en-US"/>
          </a:p>
        </p:txBody>
      </p:sp>
      <p:sp>
        <p:nvSpPr>
          <p:cNvPr id="5" name="Footer Placeholder 4">
            <a:extLst>
              <a:ext uri="{FF2B5EF4-FFF2-40B4-BE49-F238E27FC236}">
                <a16:creationId xmlns:a16="http://schemas.microsoft.com/office/drawing/2014/main" id="{10C402D1-59F1-4AC8-AAE3-D40FFBC70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00CB8E-9590-4B08-A4A1-D8319F8202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FB028D-8563-4FDC-B8B3-93EBC9F06CF0}" type="slidenum">
              <a:rPr lang="en-US" smtClean="0"/>
              <a:t>‹#›</a:t>
            </a:fld>
            <a:endParaRPr lang="en-US"/>
          </a:p>
        </p:txBody>
      </p:sp>
    </p:spTree>
    <p:extLst>
      <p:ext uri="{BB962C8B-B14F-4D97-AF65-F5344CB8AC3E}">
        <p14:creationId xmlns:p14="http://schemas.microsoft.com/office/powerpoint/2010/main" val="3572322135"/>
      </p:ext>
    </p:extLst>
  </p:cSld>
  <p:clrMap bg1="lt1" tx1="dk1" bg2="lt2" tx2="dk2" accent1="accent1" accent2="accent2" accent3="accent3" accent4="accent4" accent5="accent5" accent6="accent6" hlink="hlink" folHlink="folHlink"/>
  <p:sldLayoutIdLst>
    <p:sldLayoutId id="2147484706" r:id="rId1"/>
    <p:sldLayoutId id="2147484707" r:id="rId2"/>
    <p:sldLayoutId id="2147484708" r:id="rId3"/>
    <p:sldLayoutId id="2147484709" r:id="rId4"/>
    <p:sldLayoutId id="2147484710" r:id="rId5"/>
    <p:sldLayoutId id="2147484711" r:id="rId6"/>
    <p:sldLayoutId id="2147484712" r:id="rId7"/>
    <p:sldLayoutId id="2147484713" r:id="rId8"/>
    <p:sldLayoutId id="2147484714" r:id="rId9"/>
    <p:sldLayoutId id="2147484715" r:id="rId10"/>
    <p:sldLayoutId id="2147484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0.png"/><Relationship Id="rId2" Type="http://schemas.microsoft.com/office/2014/relationships/chartEx" Target="../charts/chartEx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78C0B-38B2-49BA-B504-F66AF5311719}"/>
              </a:ext>
            </a:extLst>
          </p:cNvPr>
          <p:cNvSpPr>
            <a:spLocks noGrp="1"/>
          </p:cNvSpPr>
          <p:nvPr>
            <p:ph type="ctrTitle"/>
          </p:nvPr>
        </p:nvSpPr>
        <p:spPr>
          <a:xfrm>
            <a:off x="1524000" y="1884363"/>
            <a:ext cx="9144000" cy="3089275"/>
          </a:xfrm>
        </p:spPr>
        <p:txBody>
          <a:bodyPr anchor="ctr">
            <a:normAutofit/>
          </a:bodyPr>
          <a:lstStyle/>
          <a:p>
            <a:pPr>
              <a:spcBef>
                <a:spcPts val="0"/>
              </a:spcBef>
            </a:pPr>
            <a:r>
              <a:rPr lang="en-US" sz="4000" dirty="0">
                <a:latin typeface="Calibri" panose="020F0502020204030204" pitchFamily="34" charset="0"/>
                <a:ea typeface="Calibri" panose="020F0502020204030204" pitchFamily="34" charset="0"/>
                <a:cs typeface="Calibri" panose="020F0502020204030204" pitchFamily="34" charset="0"/>
              </a:rPr>
              <a:t>Tribal Medicare and Medicaid </a:t>
            </a:r>
            <a:br>
              <a:rPr lang="en-US" sz="4000" dirty="0">
                <a:latin typeface="Calibri" panose="020F0502020204030204" pitchFamily="34" charset="0"/>
                <a:ea typeface="Calibri" panose="020F0502020204030204" pitchFamily="34" charset="0"/>
                <a:cs typeface="Calibri" panose="020F0502020204030204" pitchFamily="34" charset="0"/>
              </a:rPr>
            </a:br>
            <a:r>
              <a:rPr lang="en-US" sz="4000" dirty="0">
                <a:latin typeface="Calibri" panose="020F0502020204030204" pitchFamily="34" charset="0"/>
                <a:ea typeface="Calibri" panose="020F0502020204030204" pitchFamily="34" charset="0"/>
                <a:cs typeface="Calibri" panose="020F0502020204030204" pitchFamily="34" charset="0"/>
              </a:rPr>
              <a:t>Legislative Priorities</a:t>
            </a:r>
            <a:br>
              <a:rPr lang="en-US" sz="4000" dirty="0">
                <a:latin typeface="Calibri" panose="020F0502020204030204" pitchFamily="34" charset="0"/>
                <a:ea typeface="Calibri" panose="020F0502020204030204" pitchFamily="34" charset="0"/>
                <a:cs typeface="Calibri" panose="020F0502020204030204" pitchFamily="34" charset="0"/>
              </a:rPr>
            </a:br>
            <a:br>
              <a:rPr lang="en-US" sz="1200" dirty="0">
                <a:latin typeface="Arial" panose="020B0604020202020204" pitchFamily="34" charset="0"/>
                <a:ea typeface="Calibri" panose="020F0502020204030204" pitchFamily="34" charset="0"/>
                <a:cs typeface="Arial" panose="020B0604020202020204" pitchFamily="34" charset="0"/>
              </a:rPr>
            </a:br>
            <a:br>
              <a:rPr lang="en-US" sz="2000" dirty="0">
                <a:latin typeface="Arial" panose="020B0604020202020204" pitchFamily="34" charset="0"/>
                <a:ea typeface="Calibri" panose="020F0502020204030204" pitchFamily="34" charset="0"/>
                <a:cs typeface="Arial" panose="020B0604020202020204" pitchFamily="34" charset="0"/>
              </a:rPr>
            </a:br>
            <a:r>
              <a:rPr lang="en-US" sz="2000" i="1" dirty="0">
                <a:latin typeface="Arial" panose="020B0604020202020204" pitchFamily="34" charset="0"/>
                <a:ea typeface="Calibri" panose="020F0502020204030204" pitchFamily="34" charset="0"/>
                <a:cs typeface="Arial" panose="020B0604020202020204" pitchFamily="34" charset="0"/>
              </a:rPr>
              <a:t>July 27, 2026</a:t>
            </a:r>
            <a:endParaRPr lang="en-US" sz="2000" i="1" dirty="0"/>
          </a:p>
        </p:txBody>
      </p:sp>
      <p:sp>
        <p:nvSpPr>
          <p:cNvPr id="4" name="Frame 3">
            <a:extLst>
              <a:ext uri="{FF2B5EF4-FFF2-40B4-BE49-F238E27FC236}">
                <a16:creationId xmlns:a16="http://schemas.microsoft.com/office/drawing/2014/main" id="{BA061A6E-A18F-7C58-D0C9-BA3AD8190DA7}"/>
              </a:ext>
            </a:extLst>
          </p:cNvPr>
          <p:cNvSpPr/>
          <p:nvPr/>
        </p:nvSpPr>
        <p:spPr>
          <a:xfrm>
            <a:off x="0" y="0"/>
            <a:ext cx="12192000" cy="6858000"/>
          </a:xfrm>
          <a:prstGeom prst="frame">
            <a:avLst>
              <a:gd name="adj1" fmla="val 15833"/>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6" name="Frame 5">
            <a:extLst>
              <a:ext uri="{FF2B5EF4-FFF2-40B4-BE49-F238E27FC236}">
                <a16:creationId xmlns:a16="http://schemas.microsoft.com/office/drawing/2014/main" id="{A0DB7F32-971D-2C90-5978-4CED64501963}"/>
              </a:ext>
            </a:extLst>
          </p:cNvPr>
          <p:cNvSpPr/>
          <p:nvPr/>
        </p:nvSpPr>
        <p:spPr>
          <a:xfrm>
            <a:off x="1307432" y="1263316"/>
            <a:ext cx="9577136" cy="4331369"/>
          </a:xfrm>
          <a:prstGeom prst="frame">
            <a:avLst>
              <a:gd name="adj1" fmla="val 1111"/>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761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23637-03A1-4FCF-AD71-8E517B41A969}"/>
              </a:ext>
            </a:extLst>
          </p:cNvPr>
          <p:cNvSpPr>
            <a:spLocks noGrp="1"/>
          </p:cNvSpPr>
          <p:nvPr>
            <p:ph type="title"/>
          </p:nvPr>
        </p:nvSpPr>
        <p:spPr/>
        <p:txBody>
          <a:bodyPr>
            <a:normAutofit/>
          </a:bodyPr>
          <a:lstStyle/>
          <a:p>
            <a:r>
              <a:rPr lang="en-US" dirty="0"/>
              <a:t>Medicare #2: Reimburse Indian Health Care Providers Fully for Care to Tribal Elders</a:t>
            </a:r>
          </a:p>
        </p:txBody>
      </p:sp>
      <p:sp>
        <p:nvSpPr>
          <p:cNvPr id="3" name="Content Placeholder 2">
            <a:extLst>
              <a:ext uri="{FF2B5EF4-FFF2-40B4-BE49-F238E27FC236}">
                <a16:creationId xmlns:a16="http://schemas.microsoft.com/office/drawing/2014/main" id="{F726A1CF-6617-4911-B520-5BD508BA10F0}"/>
              </a:ext>
            </a:extLst>
          </p:cNvPr>
          <p:cNvSpPr>
            <a:spLocks noGrp="1"/>
          </p:cNvSpPr>
          <p:nvPr>
            <p:ph idx="1"/>
          </p:nvPr>
        </p:nvSpPr>
        <p:spPr>
          <a:xfrm>
            <a:off x="838200" y="1705305"/>
            <a:ext cx="6688547" cy="4351338"/>
          </a:xfrm>
        </p:spPr>
        <p:txBody>
          <a:bodyPr>
            <a:normAutofit fontScale="92500" lnSpcReduction="20000"/>
          </a:bodyPr>
          <a:lstStyle/>
          <a:p>
            <a:r>
              <a:rPr lang="en-US" dirty="0"/>
              <a:t>Indian Health Care Providers are only reimbursed for 80% of the cost of providing care to Medicare-enrolled Tribal elders. </a:t>
            </a:r>
          </a:p>
          <a:p>
            <a:r>
              <a:rPr lang="en-US" dirty="0"/>
              <a:t>Medicare expects the patient to pick up the other 20% as the cost-share, but IHS </a:t>
            </a:r>
            <a:r>
              <a:rPr lang="en-US" i="1" dirty="0"/>
              <a:t>cannot </a:t>
            </a:r>
            <a:r>
              <a:rPr lang="en-US" dirty="0"/>
              <a:t>bill patients for the service, and Tribal providers </a:t>
            </a:r>
            <a:r>
              <a:rPr lang="en-US" i="1" dirty="0"/>
              <a:t>do not </a:t>
            </a:r>
            <a:r>
              <a:rPr lang="en-US" dirty="0"/>
              <a:t>collect from these patients.</a:t>
            </a:r>
          </a:p>
          <a:p>
            <a:r>
              <a:rPr lang="en-US" dirty="0"/>
              <a:t>As a result, IHS and Tribal facilities are only being paid 80 cents on the dollar for Medicare services compared to other providers. </a:t>
            </a:r>
          </a:p>
          <a:p>
            <a:r>
              <a:rPr lang="en-US" b="1" dirty="0"/>
              <a:t>Congress should mandate Medicare reimburse Indian Health Care Providers at 100% of the cost of their services</a:t>
            </a:r>
            <a:r>
              <a:rPr lang="en-US" dirty="0"/>
              <a:t>. </a:t>
            </a:r>
          </a:p>
        </p:txBody>
      </p:sp>
      <p:sp>
        <p:nvSpPr>
          <p:cNvPr id="5" name="Frame 4">
            <a:extLst>
              <a:ext uri="{FF2B5EF4-FFF2-40B4-BE49-F238E27FC236}">
                <a16:creationId xmlns:a16="http://schemas.microsoft.com/office/drawing/2014/main" id="{38C9000F-DF1B-41B4-878F-3E04A233025D}"/>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6" name="Frame 5">
            <a:extLst>
              <a:ext uri="{FF2B5EF4-FFF2-40B4-BE49-F238E27FC236}">
                <a16:creationId xmlns:a16="http://schemas.microsoft.com/office/drawing/2014/main" id="{7C898F9F-A5CD-49EA-B203-67E07D338022}"/>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7" name="Isosceles Triangle 6">
            <a:extLst>
              <a:ext uri="{FF2B5EF4-FFF2-40B4-BE49-F238E27FC236}">
                <a16:creationId xmlns:a16="http://schemas.microsoft.com/office/drawing/2014/main" id="{DF5BED8A-89E7-4EC7-B044-3965AFF8A8CC}"/>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87D8BE4B-3972-4542-B20A-B7FC0BE2FC30}"/>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1EE259AC-9DEE-4318-BAF4-0915808721DA}"/>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EE6BE4E8-AE8A-4FCE-BBA3-C83E2C268731}"/>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E5D3A725-18BE-4E2B-8104-457D7EBE1616}"/>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21A06DAF-B579-49B0-8689-05A5C37CD0D8}"/>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CF2CE9E1-C14F-4FC9-A8D7-9FE4A1CAB46C}"/>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8E9E226E-0087-4D05-A0E7-0E0FADD576B4}"/>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C399D8E2-B347-4FB5-92CD-923DC2EAE9AC}"/>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AA842F47-2FB5-43EF-B9CC-8960B91BD102}"/>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2D7B5B17-5409-478C-B305-88FF2BB75F68}"/>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B05DAD82-BDC2-4B90-9F87-7DFA408D33C1}"/>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680C8EAB-79A8-46A0-B38B-92B3BA86F7F5}"/>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6767ED11-20BA-40DA-9CDC-23EFEFF1BF96}"/>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68C6A6C6-4110-47C0-AB2E-AD5E9334560D}"/>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F735A9D3-C182-4A25-A86F-E7E0B97F1DF2}"/>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E469E825-8E20-4956-9A1A-05853EEF4EA1}"/>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E213B59C-F1E4-4CE2-9A96-0F1F7D2E7EEA}"/>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425101DF-636B-4C21-806C-20A6AEDA4421}"/>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415FEA7F-7BFC-4333-8181-B26C9417E6C3}"/>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C0D936DB-A68B-4CC1-BF54-CB5C90CCA57C}"/>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81F64196-8F59-42A3-AA75-A0BD60083D0D}"/>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01BA291D-2B0B-45BA-AE21-156A7208EF1A}"/>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17508D73-5F50-45B4-88FF-9A7DF664892E}"/>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2E6E7E90-1A55-4C61-97C0-C7A0043C603E}"/>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8A833687-3F81-4713-9628-9A2EB6D3FD4C}"/>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C4096502-99C4-497B-B7C9-8EA5BB500960}"/>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D6C03413-4C7E-4024-844F-816472325627}"/>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9A06F712-0F77-403A-8609-A26007B48B74}"/>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72C5ACE2-8FE6-47C9-9680-578F2BEE771F}"/>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95006618-7B83-4D8E-B03A-FD5B1E2FE7EA}"/>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3089A43E-F86D-4064-A389-081C08003412}"/>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6BE12559-AD0E-4694-93B7-FB6147187391}"/>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18452E60-A8F8-4CDC-B0C2-F7BCD6F9EB3F}"/>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36440C9E-368E-424C-8F5D-C578C9A9E951}"/>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D21FF3E9-78C5-4E6E-B349-5270B5F9F8F3}"/>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FA64375D-0367-4270-9754-C361BBEC901F}"/>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E09AEE3B-72E3-4E0F-B0A2-671593150CA0}"/>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B720A323-F788-4E1B-9994-F978EA06F7BE}"/>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616863EB-CF95-4045-BD64-CE7AA07651E1}"/>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07EAB025-426F-4DB2-AA01-0612C9F509EC}"/>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F05BD752-8FC3-46A2-BF30-E3D93F68CA8B}"/>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F5578E45-0949-4CEA-8890-0E9369F4B81F}"/>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3AB737C0-C7B3-4511-8FB6-EF64AD4C23A6}"/>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ACCFC81B-62B1-4738-A121-8F96E8C229FB}"/>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577F5EDC-EED0-420C-BB75-FF64E18A7375}"/>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aphicFrame>
        <p:nvGraphicFramePr>
          <p:cNvPr id="61" name="Chart 60">
            <a:extLst>
              <a:ext uri="{FF2B5EF4-FFF2-40B4-BE49-F238E27FC236}">
                <a16:creationId xmlns:a16="http://schemas.microsoft.com/office/drawing/2014/main" id="{A655FFEF-5915-4A20-89CB-C5ED783B8494}"/>
              </a:ext>
            </a:extLst>
          </p:cNvPr>
          <p:cNvGraphicFramePr/>
          <p:nvPr>
            <p:extLst>
              <p:ext uri="{D42A27DB-BD31-4B8C-83A1-F6EECF244321}">
                <p14:modId xmlns:p14="http://schemas.microsoft.com/office/powerpoint/2010/main" val="2123623176"/>
              </p:ext>
            </p:extLst>
          </p:nvPr>
        </p:nvGraphicFramePr>
        <p:xfrm>
          <a:off x="7526747" y="1582615"/>
          <a:ext cx="4322353" cy="48091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8234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B5865-C411-415E-AA0D-F8234179C7B9}"/>
              </a:ext>
            </a:extLst>
          </p:cNvPr>
          <p:cNvSpPr>
            <a:spLocks noGrp="1"/>
          </p:cNvSpPr>
          <p:nvPr>
            <p:ph type="title"/>
          </p:nvPr>
        </p:nvSpPr>
        <p:spPr/>
        <p:txBody>
          <a:bodyPr>
            <a:normAutofit/>
          </a:bodyPr>
          <a:lstStyle/>
          <a:p>
            <a:r>
              <a:rPr lang="en-US" dirty="0"/>
              <a:t>Medicare #3: Reimburse Tribal-Specific Provider Types</a:t>
            </a:r>
          </a:p>
        </p:txBody>
      </p:sp>
      <p:sp>
        <p:nvSpPr>
          <p:cNvPr id="3" name="Content Placeholder 2">
            <a:extLst>
              <a:ext uri="{FF2B5EF4-FFF2-40B4-BE49-F238E27FC236}">
                <a16:creationId xmlns:a16="http://schemas.microsoft.com/office/drawing/2014/main" id="{840EEE2A-7242-4AFF-8BC5-ED462CBC6D40}"/>
              </a:ext>
            </a:extLst>
          </p:cNvPr>
          <p:cNvSpPr>
            <a:spLocks noGrp="1"/>
          </p:cNvSpPr>
          <p:nvPr>
            <p:ph idx="1"/>
          </p:nvPr>
        </p:nvSpPr>
        <p:spPr>
          <a:xfrm>
            <a:off x="901254" y="1804964"/>
            <a:ext cx="9800847" cy="4381538"/>
          </a:xfrm>
        </p:spPr>
        <p:txBody>
          <a:bodyPr>
            <a:normAutofit/>
          </a:bodyPr>
          <a:lstStyle/>
          <a:p>
            <a:r>
              <a:rPr lang="en-US" dirty="0"/>
              <a:t>Due to chronic understaffing and lack of adequate resources, Tribal-specific provider types regularly provide vital care to Tribal citizens. </a:t>
            </a:r>
          </a:p>
          <a:p>
            <a:pPr lvl="1"/>
            <a:r>
              <a:rPr lang="en-US" b="1" dirty="0"/>
              <a:t>Community Health Aide/Practitioner (CHA/P)</a:t>
            </a:r>
            <a:r>
              <a:rPr lang="en-US" dirty="0"/>
              <a:t>: Primary, emergent, and chronic care. </a:t>
            </a:r>
          </a:p>
          <a:p>
            <a:pPr lvl="1"/>
            <a:r>
              <a:rPr lang="en-US" b="1" dirty="0"/>
              <a:t>Behavioral Health Aide/Practitioner (BHA/P)</a:t>
            </a:r>
            <a:r>
              <a:rPr lang="en-US" dirty="0"/>
              <a:t>:</a:t>
            </a:r>
            <a:r>
              <a:rPr lang="en-US" b="1" dirty="0"/>
              <a:t> </a:t>
            </a:r>
            <a:r>
              <a:rPr lang="en-US" dirty="0"/>
              <a:t>Mental health education, prevention, intervention, and crisis management.</a:t>
            </a:r>
          </a:p>
          <a:p>
            <a:pPr lvl="1"/>
            <a:r>
              <a:rPr lang="en-US" b="1" dirty="0"/>
              <a:t>Dental Health Aide Therapists (DHAT)</a:t>
            </a:r>
            <a:r>
              <a:rPr lang="en-US" dirty="0"/>
              <a:t>: Cleanings, fillings, basic extractions, etc. </a:t>
            </a:r>
          </a:p>
          <a:p>
            <a:pPr lvl="1"/>
            <a:r>
              <a:rPr lang="en-US" b="1" dirty="0"/>
              <a:t>Indian Health Program Pharmacists</a:t>
            </a:r>
            <a:r>
              <a:rPr lang="en-US" dirty="0"/>
              <a:t>: Medication-assisted treatment for substance use disorders, Asthma stabilization, etc.</a:t>
            </a:r>
          </a:p>
        </p:txBody>
      </p:sp>
      <p:sp>
        <p:nvSpPr>
          <p:cNvPr id="8" name="Frame 7">
            <a:extLst>
              <a:ext uri="{FF2B5EF4-FFF2-40B4-BE49-F238E27FC236}">
                <a16:creationId xmlns:a16="http://schemas.microsoft.com/office/drawing/2014/main" id="{E5ECAA01-C86B-45B0-9E29-01F0E6BFE31D}"/>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9" name="Frame 8">
            <a:extLst>
              <a:ext uri="{FF2B5EF4-FFF2-40B4-BE49-F238E27FC236}">
                <a16:creationId xmlns:a16="http://schemas.microsoft.com/office/drawing/2014/main" id="{BBA5A6D3-BC8C-4D1D-93CF-9C5FE9B16598}"/>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10" name="Isosceles Triangle 9">
            <a:extLst>
              <a:ext uri="{FF2B5EF4-FFF2-40B4-BE49-F238E27FC236}">
                <a16:creationId xmlns:a16="http://schemas.microsoft.com/office/drawing/2014/main" id="{98D69BDC-230B-45E5-A997-503E48576528}"/>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F0658823-0ED8-4C6E-B4F0-0E6913964153}"/>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5244B563-6BE0-4548-BA23-71E741E647E6}"/>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06B01EEC-4340-41C5-85F1-A3B864A2D8F3}"/>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233DF159-4273-41D2-89F3-344772DB9BD2}"/>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E8ED6BAB-AC4B-46D4-BDBB-A2BCADE76F94}"/>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990049B4-B8F1-49DB-A1D9-2C75929C102D}"/>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E0BB35DF-483E-463D-8BE4-FFF2F14A2217}"/>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F2590385-A3E4-4B25-AD7C-2F2D561C61C8}"/>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40144833-FBFA-4760-89E2-7F35A963C892}"/>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40C6FC75-0971-42B2-8194-58EBE79BF6D9}"/>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936F8A8B-2423-4E72-93B8-B5F1D6A02BB5}"/>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43E7E5CE-0FE3-48C8-B164-F2EA5B7D2DF1}"/>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B40BE03A-EC42-471E-B30B-FCF9AD4E9B1C}"/>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8F317288-35FC-41F5-8CA8-36789401E511}"/>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B9111B94-7DA0-4617-A61E-B1B05299EBA3}"/>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85E00AB8-E1D6-4E19-9438-68B96484B60E}"/>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D953F9A1-10BB-4572-A1D2-3140B5EA25C1}"/>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43A1E73E-5F1F-401B-83D2-B585FE54999F}"/>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2709F253-6C12-47F8-97F4-0523733714AE}"/>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05F8A555-F91A-4AF4-8CAC-ADBFE2199CD3}"/>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F28ECEA4-F54C-4ECA-874F-3CF2E60084DE}"/>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1955734B-B637-4D73-B62B-2567D92C7164}"/>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CB339746-B92D-471B-9289-A4154B26C4AF}"/>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330D9D0E-68EF-4623-BBDD-B7A0B8B43A27}"/>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2C97051A-0326-4248-9EA8-34362A3B2EB5}"/>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971B9F39-29C5-4EEA-AD59-195F804F5069}"/>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4AECDCE7-46A2-4AB3-B973-9EC7D5E1EF9C}"/>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96C13FBE-654A-4DC8-AD84-C1950BA1D490}"/>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0F9C9B88-28BA-4DB9-89B3-B8B4EDF88BAB}"/>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6728AC37-9A13-4FA3-9D18-DC43ACCB0875}"/>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30837419-FE52-474B-B303-E1929B949EDE}"/>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5E7BF6B1-6D7A-4474-AC23-F30FF48803FA}"/>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2D628151-1A1F-4C75-9633-4617DDFB0200}"/>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1F10AA19-2AD0-447C-AC7C-E6685E9D8CCF}"/>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7941D94D-47CB-4A08-ADD9-F1B572B41E6A}"/>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794CE9E1-832D-4814-B61D-C88F950738F6}"/>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082EA957-61B8-469F-A184-359FB653A5DD}"/>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838852B9-9DDA-49AF-BD6E-DE7189217798}"/>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9B5A4E6A-E068-425A-8A4C-BB0E80608E5C}"/>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8B487BDF-0884-46C6-B46C-A45DCACEB053}"/>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4FBE034C-45C2-43D6-9C5B-723E0170372E}"/>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B5D51933-6619-463E-9E5F-FAE012DC3F5D}"/>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5300B147-8360-49A2-985C-9734612A0128}"/>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4" name="Isosceles Triangle 53">
            <a:extLst>
              <a:ext uri="{FF2B5EF4-FFF2-40B4-BE49-F238E27FC236}">
                <a16:creationId xmlns:a16="http://schemas.microsoft.com/office/drawing/2014/main" id="{1227A23A-64AB-4A56-A5BE-55D0D300874E}"/>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8153BF62-1B32-4163-A5A0-B1AE7E9E5186}"/>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28969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B5865-C411-415E-AA0D-F8234179C7B9}"/>
              </a:ext>
            </a:extLst>
          </p:cNvPr>
          <p:cNvSpPr>
            <a:spLocks noGrp="1"/>
          </p:cNvSpPr>
          <p:nvPr>
            <p:ph type="title"/>
          </p:nvPr>
        </p:nvSpPr>
        <p:spPr/>
        <p:txBody>
          <a:bodyPr>
            <a:normAutofit/>
          </a:bodyPr>
          <a:lstStyle/>
          <a:p>
            <a:r>
              <a:rPr lang="en-US" dirty="0"/>
              <a:t>Medicare #3: Reimburse Tribal-Specific Provider Types</a:t>
            </a:r>
          </a:p>
        </p:txBody>
      </p:sp>
      <p:sp>
        <p:nvSpPr>
          <p:cNvPr id="3" name="Content Placeholder 2">
            <a:extLst>
              <a:ext uri="{FF2B5EF4-FFF2-40B4-BE49-F238E27FC236}">
                <a16:creationId xmlns:a16="http://schemas.microsoft.com/office/drawing/2014/main" id="{840EEE2A-7242-4AFF-8BC5-ED462CBC6D40}"/>
              </a:ext>
            </a:extLst>
          </p:cNvPr>
          <p:cNvSpPr>
            <a:spLocks noGrp="1"/>
          </p:cNvSpPr>
          <p:nvPr>
            <p:ph idx="1"/>
          </p:nvPr>
        </p:nvSpPr>
        <p:spPr>
          <a:xfrm>
            <a:off x="838200" y="1717337"/>
            <a:ext cx="10515600" cy="2078038"/>
          </a:xfrm>
        </p:spPr>
        <p:txBody>
          <a:bodyPr>
            <a:normAutofit lnSpcReduction="10000"/>
          </a:bodyPr>
          <a:lstStyle/>
          <a:p>
            <a:r>
              <a:rPr lang="en-US" dirty="0"/>
              <a:t>For many remote communities, CHA/Ps, BHA/Ps, DHATs, and Indian Health Program Pharmacists are the only in-community providers. </a:t>
            </a:r>
          </a:p>
          <a:p>
            <a:r>
              <a:rPr lang="en-US" dirty="0"/>
              <a:t>Medicaid reimburses for their services, but Medicare does not. </a:t>
            </a:r>
          </a:p>
          <a:p>
            <a:r>
              <a:rPr lang="en-US" b="1" dirty="0"/>
              <a:t>Congress should make these provider types eligible for Medicare reimbursement as Indian Health Care Providers</a:t>
            </a:r>
            <a:r>
              <a:rPr lang="en-US" dirty="0"/>
              <a:t>. </a:t>
            </a:r>
          </a:p>
        </p:txBody>
      </p:sp>
      <p:sp>
        <p:nvSpPr>
          <p:cNvPr id="6" name="Frame 5">
            <a:extLst>
              <a:ext uri="{FF2B5EF4-FFF2-40B4-BE49-F238E27FC236}">
                <a16:creationId xmlns:a16="http://schemas.microsoft.com/office/drawing/2014/main" id="{F5A33F42-BC4E-4257-BEDB-DC0EF6510D1A}"/>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7" name="Frame 6">
            <a:extLst>
              <a:ext uri="{FF2B5EF4-FFF2-40B4-BE49-F238E27FC236}">
                <a16:creationId xmlns:a16="http://schemas.microsoft.com/office/drawing/2014/main" id="{4A3F8D83-048B-4BAF-AF20-098294CC840A}"/>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8" name="Isosceles Triangle 7">
            <a:extLst>
              <a:ext uri="{FF2B5EF4-FFF2-40B4-BE49-F238E27FC236}">
                <a16:creationId xmlns:a16="http://schemas.microsoft.com/office/drawing/2014/main" id="{208892A9-7A67-4DB4-B7A5-7F10A575315B}"/>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116BA83F-2B93-4089-B69B-106225C3AAF9}"/>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14EBCF7D-76A1-42C5-A561-7C6F5FD531BE}"/>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C4732833-D231-4B83-A47D-EB63627799EF}"/>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16ADCE9B-B19B-4E80-A8A4-B29D9290E8BC}"/>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1B2764D9-0DEF-4752-B784-7A70A7CB8076}"/>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FEAA7B78-B61A-4345-B8C1-326CC86C4662}"/>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7811D96-4A1B-400D-9372-1B393E106495}"/>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9D10D2EE-537C-442F-A1AD-3167B3F13A0D}"/>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8E8D4CFC-529B-470F-BE38-7966F77F0DA2}"/>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8F709C4E-1332-457A-BC44-F80BDA4263C3}"/>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5DB0AACB-8D49-4436-97B4-AD55F1FC5D57}"/>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52A74366-4CB2-40FC-A44F-91A84E268E10}"/>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A3367AC6-8A8B-4A8D-8D31-59AC40A314C3}"/>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8CEDB5AB-BD5E-47B7-BF8E-93DC086F1AB1}"/>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0260EE5D-5F83-4930-906A-3D0DE212DBF9}"/>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D7FFAB17-9F8F-4DE1-8CF8-1D6B34A2D8C4}"/>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585EB32C-FB53-414E-A2B4-97A40A17A341}"/>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43179CC8-0D03-4C5C-9323-518C4DD7A314}"/>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7CFCC30E-6A84-4C0D-8B1F-6B857550CA51}"/>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6B0EAF61-D8F2-493F-814E-8B749343FEAD}"/>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1712610A-E8BF-4A2C-875C-CD1B128CBF8B}"/>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C24E2C9F-7492-4F45-9202-C03E3B19E07F}"/>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66BE9E35-0E1D-4225-A548-B7A80A6F354C}"/>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C8971934-A392-40BD-BA91-5C53D817AFC4}"/>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51CDFEDC-04FE-4DE4-9CCA-C874735F149B}"/>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536C675C-AD00-49AC-8C32-988604DBF0F3}"/>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ED250535-640A-4D8D-B6FF-B08D09CE272F}"/>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E0D108A5-6258-4A67-906A-16E30592F7D8}"/>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285A11AD-1830-4C7A-8B79-358E7219BB4E}"/>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A700CA5A-3461-47F1-BBBA-95D6B42A1284}"/>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288C3176-5A8A-4338-B895-7A3959C6A313}"/>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7CB1F424-203E-4E93-A38A-EF8B36C94935}"/>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230B0FDE-7A37-4F77-A965-EC0558270295}"/>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AF8906FC-11D9-434A-ADBA-24021333EEAD}"/>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71367928-F868-4E86-B2AB-A025ECA299A3}"/>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A100E05D-55A3-4321-A0C8-0825DAA8A7C5}"/>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E008CED4-74B4-493F-A1DE-AAA2F46675E8}"/>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486AEDF5-444B-488B-BEC7-AE9C4930B69E}"/>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7DE8A25B-BE62-45C7-9DCF-3C6CF0CCA92F}"/>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07701CB1-4E07-4AC8-9AA4-680D13F48851}"/>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8BCDE102-651D-4A28-B306-39B523308C15}"/>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FACB4CF8-07F8-40A4-B1A9-781B16FD6853}"/>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FCC7D3F3-2FE1-479A-AF67-CFCBE8C0733A}"/>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B5A3BC67-7143-4137-8860-06CF0EBBB934}"/>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C8644356-FDC7-4B95-915A-85F4567558D6}"/>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54" name="Picture 4" descr="Behavioral Health Aide Program | Alaska Native Tribal Health Consortium">
            <a:extLst>
              <a:ext uri="{FF2B5EF4-FFF2-40B4-BE49-F238E27FC236}">
                <a16:creationId xmlns:a16="http://schemas.microsoft.com/office/drawing/2014/main" id="{22B6FC45-4EFD-4F81-AD0D-6D789910E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119" y="3779111"/>
            <a:ext cx="10211763" cy="2468304"/>
          </a:xfrm>
          <a:prstGeom prst="rect">
            <a:avLst/>
          </a:prstGeom>
          <a:noFill/>
          <a:ln w="38100">
            <a:solidFill>
              <a:srgbClr val="355D7E"/>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338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What Is TeleHealth | Video Consultation Doctor Trinidad and Tobago">
            <a:extLst>
              <a:ext uri="{FF2B5EF4-FFF2-40B4-BE49-F238E27FC236}">
                <a16:creationId xmlns:a16="http://schemas.microsoft.com/office/drawing/2014/main" id="{2A2259B0-0EC8-45E8-8108-DA56813C64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6836" y="1669004"/>
            <a:ext cx="5250210" cy="420016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2B6323B-4D7C-4456-A5A1-B331473FD72D}"/>
              </a:ext>
            </a:extLst>
          </p:cNvPr>
          <p:cNvSpPr>
            <a:spLocks noGrp="1"/>
          </p:cNvSpPr>
          <p:nvPr>
            <p:ph type="title"/>
          </p:nvPr>
        </p:nvSpPr>
        <p:spPr/>
        <p:txBody>
          <a:bodyPr>
            <a:normAutofit/>
          </a:bodyPr>
          <a:lstStyle/>
          <a:p>
            <a:r>
              <a:rPr lang="en-US" dirty="0"/>
              <a:t>Medicare #4: Permanently Extend Medicare Telehealth Flexibilities</a:t>
            </a:r>
          </a:p>
        </p:txBody>
      </p:sp>
      <p:sp>
        <p:nvSpPr>
          <p:cNvPr id="3" name="Content Placeholder 2">
            <a:extLst>
              <a:ext uri="{FF2B5EF4-FFF2-40B4-BE49-F238E27FC236}">
                <a16:creationId xmlns:a16="http://schemas.microsoft.com/office/drawing/2014/main" id="{753B80CA-CBEA-4E0C-AB63-D397BE0EDC91}"/>
              </a:ext>
            </a:extLst>
          </p:cNvPr>
          <p:cNvSpPr>
            <a:spLocks noGrp="1"/>
          </p:cNvSpPr>
          <p:nvPr>
            <p:ph idx="1"/>
          </p:nvPr>
        </p:nvSpPr>
        <p:spPr>
          <a:xfrm>
            <a:off x="852345" y="1879384"/>
            <a:ext cx="6230096" cy="3989788"/>
          </a:xfrm>
        </p:spPr>
        <p:txBody>
          <a:bodyPr>
            <a:normAutofit lnSpcReduction="10000"/>
          </a:bodyPr>
          <a:lstStyle/>
          <a:p>
            <a:r>
              <a:rPr lang="en-US" sz="3200" dirty="0"/>
              <a:t>Telehealth is critical for Tribal elders who are rurally located, without transportation services, or home-bound. </a:t>
            </a:r>
          </a:p>
          <a:p>
            <a:r>
              <a:rPr lang="en-US" sz="3200" b="1" dirty="0"/>
              <a:t>Congress should permanently authorize Medicare reimbursement of telehealth services provided through the IHS, Tribal, and Urban Indian facilities</a:t>
            </a:r>
            <a:r>
              <a:rPr lang="en-US" sz="3200" dirty="0"/>
              <a:t>. </a:t>
            </a:r>
          </a:p>
        </p:txBody>
      </p:sp>
      <p:sp>
        <p:nvSpPr>
          <p:cNvPr id="4" name="Frame 3">
            <a:extLst>
              <a:ext uri="{FF2B5EF4-FFF2-40B4-BE49-F238E27FC236}">
                <a16:creationId xmlns:a16="http://schemas.microsoft.com/office/drawing/2014/main" id="{349F662D-0052-445A-B7D6-8B70C6274201}"/>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5" name="Frame 4">
            <a:extLst>
              <a:ext uri="{FF2B5EF4-FFF2-40B4-BE49-F238E27FC236}">
                <a16:creationId xmlns:a16="http://schemas.microsoft.com/office/drawing/2014/main" id="{D744935F-EC5C-41BC-B60B-5BC66C6A9946}"/>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6" name="Isosceles Triangle 5">
            <a:extLst>
              <a:ext uri="{FF2B5EF4-FFF2-40B4-BE49-F238E27FC236}">
                <a16:creationId xmlns:a16="http://schemas.microsoft.com/office/drawing/2014/main" id="{CDCE6B37-2668-4E77-B2B3-A20195478002}"/>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53671898-455E-4D49-BA92-692544773682}"/>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CADE5C1A-37BE-4A23-905A-DBD0E0DC30B0}"/>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588B52FD-D080-4CEE-86DD-6012BFF99DEB}"/>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AD3B1B59-1244-42DD-A885-2F5A72AE096B}"/>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D541183B-694E-48AE-A530-C36C44F615CC}"/>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DA268700-CAF5-4A7D-84D5-BDBE3A108EC1}"/>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C8CA08F7-D6B3-4A1D-91DC-235794F4641B}"/>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3897C1DB-0E1A-44D8-8D73-43E63D7BB92E}"/>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F6CEC5F2-73AD-4FDC-BBC3-341F20FCAE4E}"/>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E1F8F10A-0853-4052-A58C-54B06D96A938}"/>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84DD4AD5-DD15-4F63-BDD7-C0046C86F2F9}"/>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356796F6-6854-42C4-99E1-C4EBB2C891C5}"/>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7CE003B6-7150-45A1-AB22-9A662CF95AE0}"/>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5BD3A58D-3E0D-436E-95F1-1644B7C34F31}"/>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1E8C91A6-6F7F-44F4-84C7-9C235469F10D}"/>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D89ABAB1-14D5-4754-B34C-A926D5AD0A70}"/>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33D5688A-0373-4A4D-8E18-CE0AA686FE33}"/>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4D598FBA-E9F9-4518-AC1A-673FD457F158}"/>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A1183BDF-A47C-462D-96CD-4BFCCF231C8E}"/>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16DB5A21-87AA-4C0B-94E5-1730817E54C9}"/>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F6BAD182-06A3-4094-B425-DC0BDDDEA8A5}"/>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4465F6D1-BC8B-4AEB-83AD-C34C8742585E}"/>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9D67FF87-7DB6-4759-8B4C-E366989E4C63}"/>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75093BC5-51C1-4AFA-883C-229FCF01CDBC}"/>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DA91024A-967A-410D-A859-C3BE21AB266E}"/>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9274B677-7ACF-4D9E-AC5C-69CB8AF71683}"/>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939F530F-33D9-4AE9-AE23-4B1DC94DC46B}"/>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771D3F66-7B32-4AA2-BA51-D4F767B3F5A3}"/>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3F87B77D-B3DB-41C8-8261-B3884CA15AB7}"/>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ECA8D0E4-8240-4C27-9116-7E83FE8D9D6C}"/>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EA51B685-F2EB-4A41-B82A-E8F4A68ABC62}"/>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02A7FB93-2847-4E08-9929-1824150D9CD7}"/>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F0CB1007-E700-4D66-8C33-DF899650218E}"/>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A601F3AB-21BC-4C97-9E94-5122701173B3}"/>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B067F187-0ADE-4015-BF39-442F83637179}"/>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CEE7B16B-F98D-48B9-A9CA-6D8F4FE476E1}"/>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6B258366-2784-48C0-A6A4-94A133B039DA}"/>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74E70BF6-37B0-46E7-AD77-417BD9F4A15E}"/>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C1F1A706-03AA-4409-BB71-F3B6184983AA}"/>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EED9DDE9-6D48-4393-A686-E6B1085C5636}"/>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AA400952-476E-4832-82CA-D069AE5B82F0}"/>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093F1F8C-5CAD-4B3E-AF54-C8B42F0B3820}"/>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1DE54453-9523-4D0E-8C4F-4A28CE7A51F6}"/>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3B4EB250-AF03-4EEB-AB85-5ADA219E5175}"/>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36139B18-3E4D-41F6-BD8B-83EB91237E28}"/>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08608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738DD-34B4-4E40-9E16-4AB90BAD2B37}"/>
              </a:ext>
            </a:extLst>
          </p:cNvPr>
          <p:cNvSpPr>
            <a:spLocks noGrp="1"/>
          </p:cNvSpPr>
          <p:nvPr>
            <p:ph type="title"/>
          </p:nvPr>
        </p:nvSpPr>
        <p:spPr>
          <a:xfrm>
            <a:off x="838200" y="2766219"/>
            <a:ext cx="10515600" cy="1325563"/>
          </a:xfrm>
        </p:spPr>
        <p:txBody>
          <a:bodyPr/>
          <a:lstStyle/>
          <a:p>
            <a:pPr algn="ctr"/>
            <a:r>
              <a:rPr lang="en-US" dirty="0"/>
              <a:t>Anti-Kickback Statute Priority</a:t>
            </a:r>
          </a:p>
        </p:txBody>
      </p:sp>
      <p:sp>
        <p:nvSpPr>
          <p:cNvPr id="13" name="Frame 12">
            <a:extLst>
              <a:ext uri="{FF2B5EF4-FFF2-40B4-BE49-F238E27FC236}">
                <a16:creationId xmlns:a16="http://schemas.microsoft.com/office/drawing/2014/main" id="{0C8A943C-3081-45C8-AAD2-9CC39D088810}"/>
              </a:ext>
            </a:extLst>
          </p:cNvPr>
          <p:cNvSpPr/>
          <p:nvPr/>
        </p:nvSpPr>
        <p:spPr>
          <a:xfrm>
            <a:off x="0" y="0"/>
            <a:ext cx="12192000" cy="6858000"/>
          </a:xfrm>
          <a:prstGeom prst="frame">
            <a:avLst>
              <a:gd name="adj1" fmla="val 15833"/>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14" name="Frame 13">
            <a:extLst>
              <a:ext uri="{FF2B5EF4-FFF2-40B4-BE49-F238E27FC236}">
                <a16:creationId xmlns:a16="http://schemas.microsoft.com/office/drawing/2014/main" id="{55A7BB6F-4FB4-4FF4-B52E-A060F56D9EE7}"/>
              </a:ext>
            </a:extLst>
          </p:cNvPr>
          <p:cNvSpPr/>
          <p:nvPr/>
        </p:nvSpPr>
        <p:spPr>
          <a:xfrm>
            <a:off x="1307432" y="1263316"/>
            <a:ext cx="9577136" cy="4331369"/>
          </a:xfrm>
          <a:prstGeom prst="frame">
            <a:avLst>
              <a:gd name="adj1" fmla="val 1111"/>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94458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9AE2-7534-4F94-8B74-FD5AD80A45D5}"/>
              </a:ext>
            </a:extLst>
          </p:cNvPr>
          <p:cNvSpPr>
            <a:spLocks noGrp="1"/>
          </p:cNvSpPr>
          <p:nvPr>
            <p:ph type="title"/>
          </p:nvPr>
        </p:nvSpPr>
        <p:spPr>
          <a:xfrm>
            <a:off x="535833" y="365125"/>
            <a:ext cx="11204823" cy="1325563"/>
          </a:xfrm>
        </p:spPr>
        <p:txBody>
          <a:bodyPr>
            <a:normAutofit/>
          </a:bodyPr>
          <a:lstStyle/>
          <a:p>
            <a:r>
              <a:rPr lang="en-US" dirty="0"/>
              <a:t>Anti-Kickback Statute: Enact a Tribal Safe Harbor</a:t>
            </a:r>
          </a:p>
        </p:txBody>
      </p:sp>
      <p:sp>
        <p:nvSpPr>
          <p:cNvPr id="3" name="Content Placeholder 2">
            <a:extLst>
              <a:ext uri="{FF2B5EF4-FFF2-40B4-BE49-F238E27FC236}">
                <a16:creationId xmlns:a16="http://schemas.microsoft.com/office/drawing/2014/main" id="{AD0F5090-9BF3-4FA2-9A5F-7A77EA51BB13}"/>
              </a:ext>
            </a:extLst>
          </p:cNvPr>
          <p:cNvSpPr>
            <a:spLocks noGrp="1"/>
          </p:cNvSpPr>
          <p:nvPr>
            <p:ph idx="1"/>
          </p:nvPr>
        </p:nvSpPr>
        <p:spPr>
          <a:xfrm>
            <a:off x="838200" y="1705304"/>
            <a:ext cx="10304067" cy="3708907"/>
          </a:xfrm>
        </p:spPr>
        <p:txBody>
          <a:bodyPr>
            <a:normAutofit/>
          </a:bodyPr>
          <a:lstStyle/>
          <a:p>
            <a:pPr marL="342900" marR="0" lvl="0" indent="-342900">
              <a:spcBef>
                <a:spcPts val="0"/>
              </a:spcBef>
              <a:spcAft>
                <a:spcPts val="0"/>
              </a:spcAft>
              <a:buFont typeface="Symbol" panose="05050102010706020507" pitchFamily="18" charset="2"/>
              <a:buChar char=""/>
            </a:pPr>
            <a:r>
              <a:rPr lang="en-US" sz="2400" dirty="0">
                <a:effectLst/>
                <a:ea typeface="Calibri" panose="020F0502020204030204" pitchFamily="34" charset="0"/>
              </a:rPr>
              <a:t>Congress created a safe harbor for federally qualified health centers (FQHCs) in Section 431 of the Medicare Modernization Act of 2003. </a:t>
            </a:r>
          </a:p>
          <a:p>
            <a:pPr marL="342900" marR="0" lvl="0" indent="-342900">
              <a:spcBef>
                <a:spcPts val="0"/>
              </a:spcBef>
              <a:spcAft>
                <a:spcPts val="0"/>
              </a:spcAft>
              <a:buFont typeface="Symbol" panose="05050102010706020507" pitchFamily="18" charset="2"/>
              <a:buChar char=""/>
            </a:pPr>
            <a:r>
              <a:rPr lang="en-US" sz="2400" dirty="0">
                <a:effectLst/>
                <a:ea typeface="Calibri" panose="020F0502020204030204" pitchFamily="34" charset="0"/>
              </a:rPr>
              <a:t>But many Indian Health Care Providers do not have access to the FQHC safe harbor because the FQHC is not broad enough to include all IHS and Tribal health care providers, including hospitals. </a:t>
            </a:r>
          </a:p>
          <a:p>
            <a:pPr marL="342900" marR="0" lvl="0" indent="-342900">
              <a:spcBef>
                <a:spcPts val="0"/>
              </a:spcBef>
              <a:spcAft>
                <a:spcPts val="0"/>
              </a:spcAft>
              <a:buFont typeface="Symbol" panose="05050102010706020507" pitchFamily="18" charset="2"/>
              <a:buChar char=""/>
            </a:pPr>
            <a:r>
              <a:rPr lang="en-US" sz="2400" dirty="0">
                <a:effectLst/>
                <a:ea typeface="Calibri" panose="020F0502020204030204" pitchFamily="34" charset="0"/>
              </a:rPr>
              <a:t>At present, compliance concerns prevent Indian Health Care Providers from expanding access to needed care from outside primary and specialty care providers. </a:t>
            </a:r>
          </a:p>
          <a:p>
            <a:pPr marL="342900" marR="0" lvl="0" indent="-342900">
              <a:spcBef>
                <a:spcPts val="0"/>
              </a:spcBef>
              <a:spcAft>
                <a:spcPts val="600"/>
              </a:spcAft>
              <a:buFont typeface="Symbol" panose="05050102010706020507" pitchFamily="18" charset="2"/>
              <a:buChar char=""/>
            </a:pPr>
            <a:r>
              <a:rPr lang="en-US" sz="2400" b="1" dirty="0">
                <a:effectLst/>
                <a:ea typeface="Calibri" panose="020F0502020204030204" pitchFamily="34" charset="0"/>
              </a:rPr>
              <a:t>Congress should establish an Anti-Kickback Statute safe harbor for Indian health care providers.</a:t>
            </a:r>
            <a:endParaRPr lang="en-US" sz="2400" dirty="0">
              <a:effectLst/>
              <a:ea typeface="Calibri" panose="020F0502020204030204" pitchFamily="34" charset="0"/>
            </a:endParaRPr>
          </a:p>
          <a:p>
            <a:endParaRPr lang="en-US" b="1" dirty="0"/>
          </a:p>
        </p:txBody>
      </p:sp>
      <p:sp>
        <p:nvSpPr>
          <p:cNvPr id="11" name="Frame 10">
            <a:extLst>
              <a:ext uri="{FF2B5EF4-FFF2-40B4-BE49-F238E27FC236}">
                <a16:creationId xmlns:a16="http://schemas.microsoft.com/office/drawing/2014/main" id="{E91FC48E-C0EA-42C0-85AC-61FF5F7EC4FE}"/>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12" name="Frame 11">
            <a:extLst>
              <a:ext uri="{FF2B5EF4-FFF2-40B4-BE49-F238E27FC236}">
                <a16:creationId xmlns:a16="http://schemas.microsoft.com/office/drawing/2014/main" id="{FA8BDC12-4CBF-4805-93B1-BC1CCAEA16A3}"/>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13" name="Isosceles Triangle 12">
            <a:extLst>
              <a:ext uri="{FF2B5EF4-FFF2-40B4-BE49-F238E27FC236}">
                <a16:creationId xmlns:a16="http://schemas.microsoft.com/office/drawing/2014/main" id="{D71C5C7D-4C84-44F0-BE7E-39A7EB250606}"/>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B8A90232-5DD5-4676-90F0-573C8FFCBE5F}"/>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60CDED35-C3CC-4BFF-8E22-77259A9F02CD}"/>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A0B1656A-E7ED-4284-AEC4-F1DACEED2107}"/>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A2D7B08F-1AE1-4FC1-AA15-6136E4EA102B}"/>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7CE440B1-33AC-4AC6-9A03-5D728345074C}"/>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263B9D8F-7516-4DBD-AEAF-A6BD1EFC9D42}"/>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51317D69-826B-40DB-9FE4-37B7133FEE10}"/>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232125ED-0BDB-46D0-8F11-465E59610E68}"/>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58363C5E-B69A-440A-8679-6E591C56DF43}"/>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DB37647B-0C42-41E5-A571-29A628397D3C}"/>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ED4BDAD8-B4A3-48F1-A0DC-244F20F72D33}"/>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1AC20102-0E97-4FF7-B42C-81C04EFE62AD}"/>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5C49B772-CB85-4457-8E38-32B9368D4354}"/>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18C183B2-56B6-402C-B5FD-933DC2ACE444}"/>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54C82ACF-42AD-4588-9C22-B7B9B5AAA2D4}"/>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FC70DD31-CC48-462F-99B5-89D3DB67F7E1}"/>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3B306BCC-D82B-41D0-A2F3-9EDACB198C6A}"/>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F5547DD7-DE37-4A33-A0D1-1D08A1B13834}"/>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43E15F6E-B7D8-4853-8968-5F41BF00481F}"/>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F254C67C-A2B5-4097-9ED5-7ED1299B9286}"/>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72211D6E-B136-4463-8989-76555408E69B}"/>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143A0866-8811-41C3-A53C-F4D405BB0F9A}"/>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FAD3C9B7-B47C-4E12-941A-AAE19F6AD582}"/>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2F30D7B9-13B5-42E4-B294-9401A93CDB47}"/>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57C4376A-A9E1-4F1C-9B87-625F2870C5D7}"/>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2D3470E6-41BA-480C-8A07-434129FE6492}"/>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0BA5FC0B-DBE5-4632-8873-DB25A24AEE42}"/>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0D7F239E-9690-4155-BBE1-021C21192B03}"/>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69126DBC-6385-4D7B-BBA0-064E4144A8A7}"/>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BCDA598D-42B8-40EF-B028-81CEBA35B3AB}"/>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43C11871-F904-4A29-A787-DE2B0BE7BB18}"/>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CD96BAD3-AE50-423E-832A-738FD269D922}"/>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4E5938ED-8240-41CD-B684-D166F6EA7E9A}"/>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A70E3FE0-D2EC-401B-9502-83644FF33C16}"/>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50C66922-D32D-40FF-B5B3-4089CBD07929}"/>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3C59C340-8727-4AF0-847E-1089C9B40E75}"/>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2A242803-3F22-46A8-AF44-2EAF4A48AC32}"/>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0BBB3145-9553-4372-AC06-139979F616A8}"/>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A7DB8CAC-1FF6-4A41-B972-3AE3E12359C7}"/>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BCB59A73-DA32-4CCA-863D-748C330D929F}"/>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4" name="Isosceles Triangle 53">
            <a:extLst>
              <a:ext uri="{FF2B5EF4-FFF2-40B4-BE49-F238E27FC236}">
                <a16:creationId xmlns:a16="http://schemas.microsoft.com/office/drawing/2014/main" id="{F536814E-4D58-4F89-BE95-E79F2BA2B51A}"/>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544A60D6-21A9-4A6B-A1A8-32B664800318}"/>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0D508568-A635-49FC-9231-95E3CC1BF6BC}"/>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85646029-8242-458C-BD2E-8F48DEE2F77E}"/>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9E1F7C03-76CD-4E44-B03E-346FB5B585C9}"/>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48200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id="{E0FAB127-5CBD-4299-8422-D59E255DABBF}"/>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5" name="Frame 4">
            <a:extLst>
              <a:ext uri="{FF2B5EF4-FFF2-40B4-BE49-F238E27FC236}">
                <a16:creationId xmlns:a16="http://schemas.microsoft.com/office/drawing/2014/main" id="{426642F6-FB9B-4CD8-9C4C-4F129AE3F654}"/>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6" name="Isosceles Triangle 5">
            <a:extLst>
              <a:ext uri="{FF2B5EF4-FFF2-40B4-BE49-F238E27FC236}">
                <a16:creationId xmlns:a16="http://schemas.microsoft.com/office/drawing/2014/main" id="{3F8BA5B8-9F77-49C6-9312-313EA9A7CD62}"/>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1DB79190-24A9-41F3-8C9F-59F31145383A}"/>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8BC040C1-0A57-430D-A433-0B6F65702BE0}"/>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A5206534-6F6D-4812-8BD4-769BF155F354}"/>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0FA93FF2-E8D0-4747-8B1C-12569C141718}"/>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35E0590D-5319-4F2B-B274-2614CED11AE3}"/>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16760CA4-494B-4683-B35A-4B55B1220F8D}"/>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C4BEC93-409F-4C24-BACF-B2FB61022BBF}"/>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BEEE63A5-7A12-4BC8-932A-D104920E5CD0}"/>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EA7C3B9F-3FD8-4273-B85C-30A6EFCFB773}"/>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CE0D5244-0490-4DD3-B467-2BD8F9C006F5}"/>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71D97D84-CE61-4B2D-9FC6-B5F53737CA8F}"/>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3C3671C3-ABDE-427E-8A1A-AB6081171F53}"/>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904477F7-C552-4A5E-9599-CF83C106168F}"/>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C3A4DF26-4E96-4FA6-A290-799300B08DB0}"/>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09D24055-6A4C-42C3-ADB4-71F42F24DA74}"/>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17503252-CBC0-43F1-97E4-F7A6C2209BC7}"/>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4DDFCDEB-D28B-47B1-9CC9-EDB83EC04062}"/>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2E7714C3-2FF7-4B7B-9F5D-90AECDA64B6A}"/>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CAD145AE-0F86-45C5-9A84-40E5BDB62754}"/>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C6C5C17B-B34B-411A-8490-92681EA705AC}"/>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C69200B9-7E9B-43AE-848A-BBF08061092D}"/>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D02BA1FC-D582-4ACA-A62C-5AFB4A09FF98}"/>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DEC27CE1-56B5-4E5D-BED3-9F4DE3C3718F}"/>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4D326D14-E890-48E4-84F8-9DB19B96B985}"/>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56403021-6156-4AD4-A0EA-218631B1CC9D}"/>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D0295C07-527C-4ED3-A1FE-4125F2A06876}"/>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78FC2078-B6E1-4609-B3F6-E9C42CAF9515}"/>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C4D1DEBB-5438-490E-BF4E-DBD8FC604345}"/>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F851D56A-FBD1-4C51-BE86-A0084FE7A027}"/>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C19F4F88-630D-4FBE-8CE9-5AD66D17D211}"/>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475F8574-E007-4E8C-8F76-8E9E7F3867BE}"/>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5B4FAE9C-BABC-4D76-BBAE-7586B706A977}"/>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114EF6DF-C31D-4899-89E1-C3FF0757FB0E}"/>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9AAEEF33-C1CD-44C2-A3D7-CF5A32DF57B3}"/>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B051C361-55CB-4C21-B6A1-43B9AFD2ABDD}"/>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2AFD6763-C2C1-4CFB-9B38-1B76FCD8A8F6}"/>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2BA2ED2A-B952-4D6B-BFF0-FEF30C94C924}"/>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1CCD6869-3FD5-4CAD-A3FC-0685307AA8AF}"/>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27545725-817C-48E1-89F5-F47B0054A809}"/>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CE9DBC6C-F7B0-49F1-8C7D-525983E0148F}"/>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583C2E58-1215-46FD-B97E-C983A50AB85C}"/>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0ED77939-B4E4-4C24-8EE9-16026E80A373}"/>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01307A59-491D-411C-827B-863EBE0F6507}"/>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4A9DFEC6-1B8F-495F-8F56-991C7FEFA5C1}"/>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3A9CD64A-AADB-445E-9CAF-0E8BCFE67B79}"/>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9C19662-B4C7-4670-A938-AEA2DF98989C}"/>
              </a:ext>
            </a:extLst>
          </p:cNvPr>
          <p:cNvSpPr>
            <a:spLocks noGrp="1"/>
          </p:cNvSpPr>
          <p:nvPr>
            <p:ph idx="1"/>
          </p:nvPr>
        </p:nvSpPr>
        <p:spPr>
          <a:xfrm>
            <a:off x="838200" y="600075"/>
            <a:ext cx="10515600" cy="5576888"/>
          </a:xfrm>
        </p:spPr>
        <p:txBody>
          <a:bodyPr anchor="ctr">
            <a:normAutofit/>
          </a:bodyPr>
          <a:lstStyle/>
          <a:p>
            <a:pPr marL="0" indent="0" algn="ctr">
              <a:buNone/>
            </a:pPr>
            <a:r>
              <a:rPr lang="en-US" sz="7200" dirty="0">
                <a:solidFill>
                  <a:schemeClr val="accent5"/>
                </a:solidFill>
              </a:rPr>
              <a:t>Questions?</a:t>
            </a:r>
          </a:p>
        </p:txBody>
      </p:sp>
    </p:spTree>
    <p:extLst>
      <p:ext uri="{BB962C8B-B14F-4D97-AF65-F5344CB8AC3E}">
        <p14:creationId xmlns:p14="http://schemas.microsoft.com/office/powerpoint/2010/main" val="2412754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738DD-34B4-4E40-9E16-4AB90BAD2B37}"/>
              </a:ext>
            </a:extLst>
          </p:cNvPr>
          <p:cNvSpPr>
            <a:spLocks noGrp="1"/>
          </p:cNvSpPr>
          <p:nvPr>
            <p:ph type="title"/>
          </p:nvPr>
        </p:nvSpPr>
        <p:spPr>
          <a:xfrm>
            <a:off x="838200" y="2926160"/>
            <a:ext cx="10515600" cy="1005681"/>
          </a:xfrm>
          <a:ln>
            <a:noFill/>
          </a:ln>
        </p:spPr>
        <p:txBody>
          <a:bodyPr/>
          <a:lstStyle/>
          <a:p>
            <a:pPr algn="ctr"/>
            <a:r>
              <a:rPr lang="en-US" dirty="0"/>
              <a:t>Medicaid Priorities</a:t>
            </a:r>
          </a:p>
        </p:txBody>
      </p:sp>
      <p:sp>
        <p:nvSpPr>
          <p:cNvPr id="9" name="Frame 8">
            <a:extLst>
              <a:ext uri="{FF2B5EF4-FFF2-40B4-BE49-F238E27FC236}">
                <a16:creationId xmlns:a16="http://schemas.microsoft.com/office/drawing/2014/main" id="{1D1D61ED-2622-4198-A9A2-227116724BD7}"/>
              </a:ext>
            </a:extLst>
          </p:cNvPr>
          <p:cNvSpPr/>
          <p:nvPr/>
        </p:nvSpPr>
        <p:spPr>
          <a:xfrm>
            <a:off x="0" y="0"/>
            <a:ext cx="12192000" cy="6858000"/>
          </a:xfrm>
          <a:prstGeom prst="frame">
            <a:avLst>
              <a:gd name="adj1" fmla="val 15833"/>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10" name="Frame 9">
            <a:extLst>
              <a:ext uri="{FF2B5EF4-FFF2-40B4-BE49-F238E27FC236}">
                <a16:creationId xmlns:a16="http://schemas.microsoft.com/office/drawing/2014/main" id="{DB29727E-6AB1-4C9A-AC68-3986534E9A2E}"/>
              </a:ext>
            </a:extLst>
          </p:cNvPr>
          <p:cNvSpPr/>
          <p:nvPr/>
        </p:nvSpPr>
        <p:spPr>
          <a:xfrm>
            <a:off x="1307432" y="1263316"/>
            <a:ext cx="9577136" cy="4331369"/>
          </a:xfrm>
          <a:prstGeom prst="frame">
            <a:avLst>
              <a:gd name="adj1" fmla="val 1111"/>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23724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9AE2-7534-4F94-8B74-FD5AD80A45D5}"/>
              </a:ext>
            </a:extLst>
          </p:cNvPr>
          <p:cNvSpPr>
            <a:spLocks noGrp="1"/>
          </p:cNvSpPr>
          <p:nvPr>
            <p:ph type="title"/>
          </p:nvPr>
        </p:nvSpPr>
        <p:spPr/>
        <p:txBody>
          <a:bodyPr>
            <a:normAutofit/>
          </a:bodyPr>
          <a:lstStyle/>
          <a:p>
            <a:r>
              <a:rPr lang="en-US" dirty="0"/>
              <a:t>Medicaid #1: Equalize Medicaid Coverage Across Indian Country</a:t>
            </a:r>
          </a:p>
        </p:txBody>
      </p:sp>
      <p:sp>
        <p:nvSpPr>
          <p:cNvPr id="3" name="Content Placeholder 2">
            <a:extLst>
              <a:ext uri="{FF2B5EF4-FFF2-40B4-BE49-F238E27FC236}">
                <a16:creationId xmlns:a16="http://schemas.microsoft.com/office/drawing/2014/main" id="{AD0F5090-9BF3-4FA2-9A5F-7A77EA51BB13}"/>
              </a:ext>
            </a:extLst>
          </p:cNvPr>
          <p:cNvSpPr>
            <a:spLocks noGrp="1"/>
          </p:cNvSpPr>
          <p:nvPr>
            <p:ph idx="1"/>
          </p:nvPr>
        </p:nvSpPr>
        <p:spPr>
          <a:xfrm>
            <a:off x="838200" y="1705305"/>
            <a:ext cx="10515600" cy="4465119"/>
          </a:xfrm>
        </p:spPr>
        <p:txBody>
          <a:bodyPr>
            <a:noAutofit/>
          </a:bodyPr>
          <a:lstStyle/>
          <a:p>
            <a:r>
              <a:rPr lang="en-US" dirty="0"/>
              <a:t>Medicaid coverage for AI/ANs varies depending on which state the patient is in. </a:t>
            </a:r>
          </a:p>
          <a:p>
            <a:r>
              <a:rPr lang="en-US" dirty="0"/>
              <a:t>The </a:t>
            </a:r>
            <a:r>
              <a:rPr lang="en-US" i="1" dirty="0"/>
              <a:t>federal </a:t>
            </a:r>
            <a:r>
              <a:rPr lang="en-US" dirty="0"/>
              <a:t>trust and treaty obligation applies regardless of the State a Tribe is located in.</a:t>
            </a:r>
          </a:p>
          <a:p>
            <a:r>
              <a:rPr lang="en-US" b="1" dirty="0"/>
              <a:t>Congress should allow Indian Health Care Providers to bill Medicaid for all mandatory, optional, and IHCIA-authorized services, regardless of whether the state authorizes these services for other providers</a:t>
            </a:r>
            <a:r>
              <a:rPr lang="en-US" dirty="0"/>
              <a:t>.</a:t>
            </a:r>
          </a:p>
          <a:p>
            <a:r>
              <a:rPr lang="en-US" dirty="0">
                <a:effectLst/>
                <a:ea typeface="Calibri" panose="020F0502020204030204" pitchFamily="34" charset="0"/>
              </a:rPr>
              <a:t>This would not impose any cost on states, which receive 100% FMAP when an IHS beneficiary sees an Indian Health Care Provider.</a:t>
            </a:r>
          </a:p>
        </p:txBody>
      </p:sp>
      <p:sp>
        <p:nvSpPr>
          <p:cNvPr id="4" name="Frame 3">
            <a:extLst>
              <a:ext uri="{FF2B5EF4-FFF2-40B4-BE49-F238E27FC236}">
                <a16:creationId xmlns:a16="http://schemas.microsoft.com/office/drawing/2014/main" id="{E0FAB127-5CBD-4299-8422-D59E255DABBF}"/>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5" name="Frame 4">
            <a:extLst>
              <a:ext uri="{FF2B5EF4-FFF2-40B4-BE49-F238E27FC236}">
                <a16:creationId xmlns:a16="http://schemas.microsoft.com/office/drawing/2014/main" id="{426642F6-FB9B-4CD8-9C4C-4F129AE3F654}"/>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6" name="Isosceles Triangle 5">
            <a:extLst>
              <a:ext uri="{FF2B5EF4-FFF2-40B4-BE49-F238E27FC236}">
                <a16:creationId xmlns:a16="http://schemas.microsoft.com/office/drawing/2014/main" id="{3F8BA5B8-9F77-49C6-9312-313EA9A7CD62}"/>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1DB79190-24A9-41F3-8C9F-59F31145383A}"/>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8BC040C1-0A57-430D-A433-0B6F65702BE0}"/>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A5206534-6F6D-4812-8BD4-769BF155F354}"/>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0FA93FF2-E8D0-4747-8B1C-12569C141718}"/>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35E0590D-5319-4F2B-B274-2614CED11AE3}"/>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16760CA4-494B-4683-B35A-4B55B1220F8D}"/>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C4BEC93-409F-4C24-BACF-B2FB61022BBF}"/>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BEEE63A5-7A12-4BC8-932A-D104920E5CD0}"/>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EA7C3B9F-3FD8-4273-B85C-30A6EFCFB773}"/>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CE0D5244-0490-4DD3-B467-2BD8F9C006F5}"/>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71D97D84-CE61-4B2D-9FC6-B5F53737CA8F}"/>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3C3671C3-ABDE-427E-8A1A-AB6081171F53}"/>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904477F7-C552-4A5E-9599-CF83C106168F}"/>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C3A4DF26-4E96-4FA6-A290-799300B08DB0}"/>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09D24055-6A4C-42C3-ADB4-71F42F24DA74}"/>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17503252-CBC0-43F1-97E4-F7A6C2209BC7}"/>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4DDFCDEB-D28B-47B1-9CC9-EDB83EC04062}"/>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2E7714C3-2FF7-4B7B-9F5D-90AECDA64B6A}"/>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CAD145AE-0F86-45C5-9A84-40E5BDB62754}"/>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C6C5C17B-B34B-411A-8490-92681EA705AC}"/>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C69200B9-7E9B-43AE-848A-BBF08061092D}"/>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D02BA1FC-D582-4ACA-A62C-5AFB4A09FF98}"/>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DEC27CE1-56B5-4E5D-BED3-9F4DE3C3718F}"/>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4D326D14-E890-48E4-84F8-9DB19B96B985}"/>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56403021-6156-4AD4-A0EA-218631B1CC9D}"/>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D0295C07-527C-4ED3-A1FE-4125F2A06876}"/>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78FC2078-B6E1-4609-B3F6-E9C42CAF9515}"/>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C4D1DEBB-5438-490E-BF4E-DBD8FC604345}"/>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F851D56A-FBD1-4C51-BE86-A0084FE7A027}"/>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C19F4F88-630D-4FBE-8CE9-5AD66D17D211}"/>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475F8574-E007-4E8C-8F76-8E9E7F3867BE}"/>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5B4FAE9C-BABC-4D76-BBAE-7586B706A977}"/>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114EF6DF-C31D-4899-89E1-C3FF0757FB0E}"/>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9AAEEF33-C1CD-44C2-A3D7-CF5A32DF57B3}"/>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B051C361-55CB-4C21-B6A1-43B9AFD2ABDD}"/>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2AFD6763-C2C1-4CFB-9B38-1B76FCD8A8F6}"/>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2BA2ED2A-B952-4D6B-BFF0-FEF30C94C924}"/>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1CCD6869-3FD5-4CAD-A3FC-0685307AA8AF}"/>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27545725-817C-48E1-89F5-F47B0054A809}"/>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CE9DBC6C-F7B0-49F1-8C7D-525983E0148F}"/>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583C2E58-1215-46FD-B97E-C983A50AB85C}"/>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0ED77939-B4E4-4C24-8EE9-16026E80A373}"/>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01307A59-491D-411C-827B-863EBE0F6507}"/>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4A9DFEC6-1B8F-495F-8F56-991C7FEFA5C1}"/>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3A9CD64A-AADB-445E-9CAF-0E8BCFE67B79}"/>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10398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4="http://schemas.microsoft.com/office/drawing/2016/5/10/chartex">
        <mc:Choice Requires="cx4">
          <p:graphicFrame>
            <p:nvGraphicFramePr>
              <p:cNvPr id="7" name="Chart 6">
                <a:extLst>
                  <a:ext uri="{FF2B5EF4-FFF2-40B4-BE49-F238E27FC236}">
                    <a16:creationId xmlns:a16="http://schemas.microsoft.com/office/drawing/2014/main" id="{1A9AB05A-B8DE-4CEE-88E3-D8C973A06F99}"/>
                  </a:ext>
                </a:extLst>
              </p:cNvPr>
              <p:cNvGraphicFramePr/>
              <p:nvPr>
                <p:extLst>
                  <p:ext uri="{D42A27DB-BD31-4B8C-83A1-F6EECF244321}">
                    <p14:modId xmlns:p14="http://schemas.microsoft.com/office/powerpoint/2010/main" val="2452797881"/>
                  </p:ext>
                </p:extLst>
              </p:nvPr>
            </p:nvGraphicFramePr>
            <p:xfrm>
              <a:off x="3709738" y="1555090"/>
              <a:ext cx="4772525" cy="434941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Chart 6">
                <a:extLst>
                  <a:ext uri="{FF2B5EF4-FFF2-40B4-BE49-F238E27FC236}">
                    <a16:creationId xmlns:a16="http://schemas.microsoft.com/office/drawing/2014/main" id="{1A9AB05A-B8DE-4CEE-88E3-D8C973A06F99}"/>
                  </a:ext>
                </a:extLst>
              </p:cNvPr>
              <p:cNvPicPr>
                <a:picLocks noGrp="1" noRot="1" noChangeAspect="1" noMove="1" noResize="1" noEditPoints="1" noAdjustHandles="1" noChangeArrowheads="1" noChangeShapeType="1"/>
              </p:cNvPicPr>
              <p:nvPr/>
            </p:nvPicPr>
            <p:blipFill>
              <a:blip r:embed="rId3"/>
              <a:stretch>
                <a:fillRect/>
              </a:stretch>
            </p:blipFill>
            <p:spPr>
              <a:xfrm>
                <a:off x="3709738" y="1555090"/>
                <a:ext cx="4772525" cy="4349415"/>
              </a:xfrm>
              <a:prstGeom prst="rect">
                <a:avLst/>
              </a:prstGeom>
            </p:spPr>
          </p:pic>
        </mc:Fallback>
      </mc:AlternateContent>
      <p:sp>
        <p:nvSpPr>
          <p:cNvPr id="128" name="Rectangle 127">
            <a:extLst>
              <a:ext uri="{FF2B5EF4-FFF2-40B4-BE49-F238E27FC236}">
                <a16:creationId xmlns:a16="http://schemas.microsoft.com/office/drawing/2014/main" id="{48192F03-CE1C-46FB-84C8-5226B4F3B62D}"/>
              </a:ext>
            </a:extLst>
          </p:cNvPr>
          <p:cNvSpPr/>
          <p:nvPr/>
        </p:nvSpPr>
        <p:spPr>
          <a:xfrm>
            <a:off x="7430993" y="5453212"/>
            <a:ext cx="1315775" cy="47418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EAF832C2-7905-46D7-9FEC-49A88C910136}"/>
              </a:ext>
            </a:extLst>
          </p:cNvPr>
          <p:cNvSpPr/>
          <p:nvPr/>
        </p:nvSpPr>
        <p:spPr>
          <a:xfrm>
            <a:off x="8440156" y="5708532"/>
            <a:ext cx="3200400" cy="553453"/>
          </a:xfrm>
          <a:prstGeom prst="rect">
            <a:avLst/>
          </a:prstGeom>
          <a:solidFill>
            <a:srgbClr val="BFC3A7">
              <a:alpha val="50196"/>
            </a:srgbClr>
          </a:solidFill>
          <a:ln w="28575">
            <a:solidFill>
              <a:srgbClr val="BFC3A7"/>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No coverage</a:t>
            </a:r>
          </a:p>
        </p:txBody>
      </p:sp>
      <p:sp>
        <p:nvSpPr>
          <p:cNvPr id="9" name="Rectangle 8">
            <a:extLst>
              <a:ext uri="{FF2B5EF4-FFF2-40B4-BE49-F238E27FC236}">
                <a16:creationId xmlns:a16="http://schemas.microsoft.com/office/drawing/2014/main" id="{63997589-44EA-4FBE-A12B-612CEECC5107}"/>
              </a:ext>
            </a:extLst>
          </p:cNvPr>
          <p:cNvSpPr/>
          <p:nvPr/>
        </p:nvSpPr>
        <p:spPr>
          <a:xfrm>
            <a:off x="8440156" y="3525936"/>
            <a:ext cx="3200400" cy="553453"/>
          </a:xfrm>
          <a:prstGeom prst="rect">
            <a:avLst/>
          </a:prstGeom>
          <a:solidFill>
            <a:srgbClr val="BFC3A7">
              <a:alpha val="50196"/>
            </a:srgbClr>
          </a:solidFill>
          <a:ln w="28575">
            <a:solidFill>
              <a:srgbClr val="BFC3A7"/>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No coverage</a:t>
            </a:r>
          </a:p>
        </p:txBody>
      </p:sp>
      <p:sp>
        <p:nvSpPr>
          <p:cNvPr id="10" name="Rectangle 9">
            <a:extLst>
              <a:ext uri="{FF2B5EF4-FFF2-40B4-BE49-F238E27FC236}">
                <a16:creationId xmlns:a16="http://schemas.microsoft.com/office/drawing/2014/main" id="{0EDDCFFD-694A-4391-8565-91E7BA2F64D7}"/>
              </a:ext>
            </a:extLst>
          </p:cNvPr>
          <p:cNvSpPr/>
          <p:nvPr/>
        </p:nvSpPr>
        <p:spPr>
          <a:xfrm>
            <a:off x="4495800" y="5708532"/>
            <a:ext cx="3200400" cy="553453"/>
          </a:xfrm>
          <a:prstGeom prst="rect">
            <a:avLst/>
          </a:prstGeom>
          <a:solidFill>
            <a:srgbClr val="809180">
              <a:alpha val="50196"/>
            </a:srgbClr>
          </a:solidFill>
          <a:ln w="28575">
            <a:solidFill>
              <a:srgbClr val="80918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Limits on how often care can be received</a:t>
            </a:r>
          </a:p>
        </p:txBody>
      </p:sp>
      <p:sp>
        <p:nvSpPr>
          <p:cNvPr id="11" name="Rectangle 10">
            <a:extLst>
              <a:ext uri="{FF2B5EF4-FFF2-40B4-BE49-F238E27FC236}">
                <a16:creationId xmlns:a16="http://schemas.microsoft.com/office/drawing/2014/main" id="{E39E224E-F122-4AFD-A631-BB922037D747}"/>
              </a:ext>
            </a:extLst>
          </p:cNvPr>
          <p:cNvSpPr/>
          <p:nvPr/>
        </p:nvSpPr>
        <p:spPr>
          <a:xfrm>
            <a:off x="4495800" y="1339009"/>
            <a:ext cx="3200400" cy="557784"/>
          </a:xfrm>
          <a:prstGeom prst="rect">
            <a:avLst/>
          </a:prstGeom>
          <a:solidFill>
            <a:srgbClr val="809180">
              <a:alpha val="50196"/>
            </a:srgbClr>
          </a:solidFill>
          <a:ln w="28575">
            <a:solidFill>
              <a:srgbClr val="80918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Non-emergency services capped at $1000/year</a:t>
            </a:r>
          </a:p>
        </p:txBody>
      </p:sp>
      <p:sp>
        <p:nvSpPr>
          <p:cNvPr id="12" name="Rectangle 11">
            <a:extLst>
              <a:ext uri="{FF2B5EF4-FFF2-40B4-BE49-F238E27FC236}">
                <a16:creationId xmlns:a16="http://schemas.microsoft.com/office/drawing/2014/main" id="{1B5F97C2-3BE3-40BE-BC96-44AE8005C66E}"/>
              </a:ext>
            </a:extLst>
          </p:cNvPr>
          <p:cNvSpPr/>
          <p:nvPr/>
        </p:nvSpPr>
        <p:spPr>
          <a:xfrm>
            <a:off x="551444" y="5708532"/>
            <a:ext cx="3200400" cy="553453"/>
          </a:xfrm>
          <a:prstGeom prst="rect">
            <a:avLst/>
          </a:prstGeom>
          <a:solidFill>
            <a:srgbClr val="809180">
              <a:alpha val="50196"/>
            </a:srgbClr>
          </a:solidFill>
          <a:ln w="28575">
            <a:solidFill>
              <a:srgbClr val="80918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tx1"/>
                </a:solidFill>
              </a:rPr>
              <a:t>Prior authorization; $1,150/year cap for non-emergent adult care</a:t>
            </a:r>
          </a:p>
        </p:txBody>
      </p:sp>
      <p:sp>
        <p:nvSpPr>
          <p:cNvPr id="13" name="Rectangle 12">
            <a:extLst>
              <a:ext uri="{FF2B5EF4-FFF2-40B4-BE49-F238E27FC236}">
                <a16:creationId xmlns:a16="http://schemas.microsoft.com/office/drawing/2014/main" id="{57EA5FCD-7018-43AF-B9F6-09A199407EF4}"/>
              </a:ext>
            </a:extLst>
          </p:cNvPr>
          <p:cNvSpPr/>
          <p:nvPr/>
        </p:nvSpPr>
        <p:spPr>
          <a:xfrm>
            <a:off x="551444" y="3525936"/>
            <a:ext cx="3200400" cy="553453"/>
          </a:xfrm>
          <a:prstGeom prst="rect">
            <a:avLst/>
          </a:prstGeom>
          <a:solidFill>
            <a:srgbClr val="809180">
              <a:alpha val="50196"/>
            </a:srgbClr>
          </a:solidFill>
          <a:ln w="28575">
            <a:solidFill>
              <a:srgbClr val="80918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Non-emergency services for pregnant and disabled only</a:t>
            </a:r>
          </a:p>
        </p:txBody>
      </p:sp>
      <p:sp>
        <p:nvSpPr>
          <p:cNvPr id="14" name="Rectangle 13">
            <a:extLst>
              <a:ext uri="{FF2B5EF4-FFF2-40B4-BE49-F238E27FC236}">
                <a16:creationId xmlns:a16="http://schemas.microsoft.com/office/drawing/2014/main" id="{8E305B9D-424C-4891-9A8D-519116D19CA2}"/>
              </a:ext>
            </a:extLst>
          </p:cNvPr>
          <p:cNvSpPr/>
          <p:nvPr/>
        </p:nvSpPr>
        <p:spPr>
          <a:xfrm>
            <a:off x="551444" y="1343340"/>
            <a:ext cx="3200400" cy="553453"/>
          </a:xfrm>
          <a:prstGeom prst="rect">
            <a:avLst/>
          </a:prstGeom>
          <a:solidFill>
            <a:srgbClr val="809180">
              <a:alpha val="50196"/>
            </a:srgbClr>
          </a:solidFill>
          <a:ln w="28575">
            <a:solidFill>
              <a:srgbClr val="80918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tx1"/>
                </a:solidFill>
              </a:rPr>
              <a:t>Limited prior authorization</a:t>
            </a:r>
          </a:p>
        </p:txBody>
      </p:sp>
      <p:sp>
        <p:nvSpPr>
          <p:cNvPr id="15" name="Rectangle 14">
            <a:extLst>
              <a:ext uri="{FF2B5EF4-FFF2-40B4-BE49-F238E27FC236}">
                <a16:creationId xmlns:a16="http://schemas.microsoft.com/office/drawing/2014/main" id="{CD156A73-6419-4474-9123-BA16ABBB78F2}"/>
              </a:ext>
            </a:extLst>
          </p:cNvPr>
          <p:cNvSpPr/>
          <p:nvPr/>
        </p:nvSpPr>
        <p:spPr>
          <a:xfrm>
            <a:off x="8440156" y="1343340"/>
            <a:ext cx="3200400" cy="553453"/>
          </a:xfrm>
          <a:prstGeom prst="rect">
            <a:avLst/>
          </a:prstGeom>
          <a:solidFill>
            <a:srgbClr val="809180">
              <a:alpha val="50196"/>
            </a:srgbClr>
          </a:solidFill>
          <a:ln w="28575">
            <a:solidFill>
              <a:srgbClr val="80918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One cleaning annually with limits on other services </a:t>
            </a:r>
          </a:p>
        </p:txBody>
      </p:sp>
      <p:cxnSp>
        <p:nvCxnSpPr>
          <p:cNvPr id="22" name="Straight Connector 21">
            <a:extLst>
              <a:ext uri="{FF2B5EF4-FFF2-40B4-BE49-F238E27FC236}">
                <a16:creationId xmlns:a16="http://schemas.microsoft.com/office/drawing/2014/main" id="{1766CD1D-A517-49A9-B757-8AA43AE7B594}"/>
              </a:ext>
            </a:extLst>
          </p:cNvPr>
          <p:cNvCxnSpPr>
            <a:cxnSpLocks/>
            <a:endCxn id="63" idx="3"/>
          </p:cNvCxnSpPr>
          <p:nvPr/>
        </p:nvCxnSpPr>
        <p:spPr>
          <a:xfrm flipH="1" flipV="1">
            <a:off x="3751844" y="2711365"/>
            <a:ext cx="1132978" cy="188254"/>
          </a:xfrm>
          <a:prstGeom prst="line">
            <a:avLst/>
          </a:prstGeom>
          <a:ln w="28575">
            <a:solidFill>
              <a:srgbClr val="355D7E"/>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2280A13C-3F20-4497-ADA6-A968BA9E76F3}"/>
              </a:ext>
            </a:extLst>
          </p:cNvPr>
          <p:cNvCxnSpPr>
            <a:cxnSpLocks/>
            <a:endCxn id="62" idx="3"/>
          </p:cNvCxnSpPr>
          <p:nvPr/>
        </p:nvCxnSpPr>
        <p:spPr>
          <a:xfrm flipH="1">
            <a:off x="3751844" y="4126840"/>
            <a:ext cx="1036722" cy="767121"/>
          </a:xfrm>
          <a:prstGeom prst="line">
            <a:avLst/>
          </a:prstGeom>
          <a:ln w="28575">
            <a:solidFill>
              <a:srgbClr val="355D7E"/>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615D73F9-C046-431D-BB68-C27B69BA5215}"/>
              </a:ext>
            </a:extLst>
          </p:cNvPr>
          <p:cNvCxnSpPr>
            <a:cxnSpLocks/>
            <a:endCxn id="12" idx="3"/>
          </p:cNvCxnSpPr>
          <p:nvPr/>
        </p:nvCxnSpPr>
        <p:spPr>
          <a:xfrm flipH="1">
            <a:off x="3751844" y="4861438"/>
            <a:ext cx="660134" cy="1123821"/>
          </a:xfrm>
          <a:prstGeom prst="line">
            <a:avLst/>
          </a:prstGeom>
          <a:ln w="28575">
            <a:solidFill>
              <a:srgbClr val="80918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53B5EA5B-F3CC-41B1-8E25-E7B6D4AA0109}"/>
              </a:ext>
            </a:extLst>
          </p:cNvPr>
          <p:cNvCxnSpPr>
            <a:cxnSpLocks/>
            <a:stCxn id="10" idx="0"/>
          </p:cNvCxnSpPr>
          <p:nvPr/>
        </p:nvCxnSpPr>
        <p:spPr>
          <a:xfrm flipV="1">
            <a:off x="6096000" y="4126842"/>
            <a:ext cx="7618" cy="1581690"/>
          </a:xfrm>
          <a:prstGeom prst="line">
            <a:avLst/>
          </a:prstGeom>
          <a:ln w="28575">
            <a:solidFill>
              <a:srgbClr val="809180"/>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BFD375E5-5F14-4459-8CB4-EE65DF29BDAA}"/>
              </a:ext>
            </a:extLst>
          </p:cNvPr>
          <p:cNvCxnSpPr>
            <a:cxnSpLocks/>
            <a:stCxn id="56" idx="1"/>
          </p:cNvCxnSpPr>
          <p:nvPr/>
        </p:nvCxnSpPr>
        <p:spPr>
          <a:xfrm flipH="1" flipV="1">
            <a:off x="7110666" y="4343411"/>
            <a:ext cx="1329490" cy="550550"/>
          </a:xfrm>
          <a:prstGeom prst="line">
            <a:avLst/>
          </a:prstGeom>
          <a:ln w="28575">
            <a:solidFill>
              <a:srgbClr val="BFC3A7"/>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BF4EE961-F290-4479-B421-2A9D95C10A40}"/>
              </a:ext>
            </a:extLst>
          </p:cNvPr>
          <p:cNvCxnSpPr>
            <a:cxnSpLocks/>
            <a:stCxn id="9" idx="1"/>
          </p:cNvCxnSpPr>
          <p:nvPr/>
        </p:nvCxnSpPr>
        <p:spPr>
          <a:xfrm flipH="1" flipV="1">
            <a:off x="7891516" y="3685419"/>
            <a:ext cx="548640" cy="117244"/>
          </a:xfrm>
          <a:prstGeom prst="line">
            <a:avLst/>
          </a:prstGeom>
          <a:ln w="28575">
            <a:solidFill>
              <a:srgbClr val="BFC3A7"/>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C2EBCCA-9446-4CF7-8DF9-C8694208F8A9}"/>
              </a:ext>
            </a:extLst>
          </p:cNvPr>
          <p:cNvCxnSpPr>
            <a:cxnSpLocks/>
            <a:stCxn id="49" idx="1"/>
          </p:cNvCxnSpPr>
          <p:nvPr/>
        </p:nvCxnSpPr>
        <p:spPr>
          <a:xfrm flipH="1">
            <a:off x="8138764" y="2711365"/>
            <a:ext cx="301392" cy="382182"/>
          </a:xfrm>
          <a:prstGeom prst="line">
            <a:avLst/>
          </a:prstGeom>
          <a:ln w="28575">
            <a:solidFill>
              <a:srgbClr val="355D7E"/>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BAB45EB3-B27B-4AA9-AB6F-2B74629C2E85}"/>
              </a:ext>
            </a:extLst>
          </p:cNvPr>
          <p:cNvCxnSpPr>
            <a:cxnSpLocks/>
            <a:stCxn id="11" idx="2"/>
          </p:cNvCxnSpPr>
          <p:nvPr/>
        </p:nvCxnSpPr>
        <p:spPr>
          <a:xfrm>
            <a:off x="6096000" y="1896793"/>
            <a:ext cx="7618" cy="1330014"/>
          </a:xfrm>
          <a:prstGeom prst="line">
            <a:avLst/>
          </a:prstGeom>
          <a:ln w="28575">
            <a:solidFill>
              <a:srgbClr val="809180"/>
            </a:solidFill>
          </a:ln>
        </p:spPr>
        <p:style>
          <a:lnRef idx="1">
            <a:schemeClr val="dk1"/>
          </a:lnRef>
          <a:fillRef idx="0">
            <a:schemeClr val="dk1"/>
          </a:fillRef>
          <a:effectRef idx="0">
            <a:schemeClr val="dk1"/>
          </a:effectRef>
          <a:fontRef idx="minor">
            <a:schemeClr val="tx1"/>
          </a:fontRef>
        </p:style>
      </p:cxnSp>
      <p:sp>
        <p:nvSpPr>
          <p:cNvPr id="49" name="Rectangle 48">
            <a:extLst>
              <a:ext uri="{FF2B5EF4-FFF2-40B4-BE49-F238E27FC236}">
                <a16:creationId xmlns:a16="http://schemas.microsoft.com/office/drawing/2014/main" id="{859E0998-E98C-4B71-8907-AB289F147DCA}"/>
              </a:ext>
            </a:extLst>
          </p:cNvPr>
          <p:cNvSpPr/>
          <p:nvPr/>
        </p:nvSpPr>
        <p:spPr>
          <a:xfrm>
            <a:off x="8440156" y="2434638"/>
            <a:ext cx="3200400" cy="553453"/>
          </a:xfrm>
          <a:prstGeom prst="rect">
            <a:avLst/>
          </a:prstGeom>
          <a:solidFill>
            <a:srgbClr val="355D7E">
              <a:alpha val="50196"/>
            </a:srgbClr>
          </a:solidFill>
          <a:ln w="28575">
            <a:solidFill>
              <a:srgbClr val="355D7E"/>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Full coverage</a:t>
            </a:r>
          </a:p>
        </p:txBody>
      </p:sp>
      <p:cxnSp>
        <p:nvCxnSpPr>
          <p:cNvPr id="52" name="Straight Connector 51">
            <a:extLst>
              <a:ext uri="{FF2B5EF4-FFF2-40B4-BE49-F238E27FC236}">
                <a16:creationId xmlns:a16="http://schemas.microsoft.com/office/drawing/2014/main" id="{D26848F8-BE9C-42E4-8945-61D2B29970D9}"/>
              </a:ext>
            </a:extLst>
          </p:cNvPr>
          <p:cNvCxnSpPr>
            <a:cxnSpLocks/>
            <a:stCxn id="15" idx="1"/>
          </p:cNvCxnSpPr>
          <p:nvPr/>
        </p:nvCxnSpPr>
        <p:spPr>
          <a:xfrm flipH="1">
            <a:off x="6906132" y="1620067"/>
            <a:ext cx="1534024" cy="1460697"/>
          </a:xfrm>
          <a:prstGeom prst="line">
            <a:avLst/>
          </a:prstGeom>
          <a:ln w="28575">
            <a:solidFill>
              <a:srgbClr val="809180"/>
            </a:solidFill>
          </a:ln>
        </p:spPr>
        <p:style>
          <a:lnRef idx="1">
            <a:schemeClr val="dk1"/>
          </a:lnRef>
          <a:fillRef idx="0">
            <a:schemeClr val="dk1"/>
          </a:fillRef>
          <a:effectRef idx="0">
            <a:schemeClr val="dk1"/>
          </a:effectRef>
          <a:fontRef idx="minor">
            <a:schemeClr val="tx1"/>
          </a:fontRef>
        </p:style>
      </p:cxnSp>
      <p:sp>
        <p:nvSpPr>
          <p:cNvPr id="56" name="Rectangle 55">
            <a:extLst>
              <a:ext uri="{FF2B5EF4-FFF2-40B4-BE49-F238E27FC236}">
                <a16:creationId xmlns:a16="http://schemas.microsoft.com/office/drawing/2014/main" id="{24F85071-CC97-4644-8396-E8785B5506B8}"/>
              </a:ext>
            </a:extLst>
          </p:cNvPr>
          <p:cNvSpPr/>
          <p:nvPr/>
        </p:nvSpPr>
        <p:spPr>
          <a:xfrm>
            <a:off x="8440156" y="4617234"/>
            <a:ext cx="3200400" cy="553453"/>
          </a:xfrm>
          <a:prstGeom prst="rect">
            <a:avLst/>
          </a:prstGeom>
          <a:solidFill>
            <a:srgbClr val="BFC3A7">
              <a:alpha val="50196"/>
            </a:srgbClr>
          </a:solidFill>
          <a:ln w="28575">
            <a:solidFill>
              <a:srgbClr val="BFC3A7"/>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No coverage</a:t>
            </a:r>
          </a:p>
        </p:txBody>
      </p:sp>
      <p:cxnSp>
        <p:nvCxnSpPr>
          <p:cNvPr id="58" name="Straight Connector 57">
            <a:extLst>
              <a:ext uri="{FF2B5EF4-FFF2-40B4-BE49-F238E27FC236}">
                <a16:creationId xmlns:a16="http://schemas.microsoft.com/office/drawing/2014/main" id="{56BD1B48-D377-4926-A09B-27513B83FD98}"/>
              </a:ext>
            </a:extLst>
          </p:cNvPr>
          <p:cNvCxnSpPr>
            <a:cxnSpLocks/>
            <a:stCxn id="8" idx="1"/>
          </p:cNvCxnSpPr>
          <p:nvPr/>
        </p:nvCxnSpPr>
        <p:spPr>
          <a:xfrm flipH="1" flipV="1">
            <a:off x="6244392" y="4459585"/>
            <a:ext cx="2195764" cy="1525674"/>
          </a:xfrm>
          <a:prstGeom prst="line">
            <a:avLst/>
          </a:prstGeom>
          <a:ln w="28575">
            <a:solidFill>
              <a:srgbClr val="BFC3A7"/>
            </a:solidFill>
          </a:ln>
        </p:spPr>
        <p:style>
          <a:lnRef idx="1">
            <a:schemeClr val="dk1"/>
          </a:lnRef>
          <a:fillRef idx="0">
            <a:schemeClr val="dk1"/>
          </a:fillRef>
          <a:effectRef idx="0">
            <a:schemeClr val="dk1"/>
          </a:effectRef>
          <a:fontRef idx="minor">
            <a:schemeClr val="tx1"/>
          </a:fontRef>
        </p:style>
      </p:cxnSp>
      <p:sp>
        <p:nvSpPr>
          <p:cNvPr id="62" name="Rectangle 61">
            <a:extLst>
              <a:ext uri="{FF2B5EF4-FFF2-40B4-BE49-F238E27FC236}">
                <a16:creationId xmlns:a16="http://schemas.microsoft.com/office/drawing/2014/main" id="{15201B16-5BC0-472A-9D32-EA0C2EDBFB60}"/>
              </a:ext>
            </a:extLst>
          </p:cNvPr>
          <p:cNvSpPr/>
          <p:nvPr/>
        </p:nvSpPr>
        <p:spPr>
          <a:xfrm>
            <a:off x="551444" y="4617234"/>
            <a:ext cx="3200400" cy="553453"/>
          </a:xfrm>
          <a:prstGeom prst="rect">
            <a:avLst/>
          </a:prstGeom>
          <a:solidFill>
            <a:srgbClr val="355D7E">
              <a:alpha val="50196"/>
            </a:srgbClr>
          </a:solidFill>
          <a:ln w="28575">
            <a:solidFill>
              <a:srgbClr val="355D7E"/>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Full coverage for Tribal citizens through IHS/Tribal facilities only</a:t>
            </a:r>
          </a:p>
        </p:txBody>
      </p:sp>
      <p:sp>
        <p:nvSpPr>
          <p:cNvPr id="63" name="Rectangle 62">
            <a:extLst>
              <a:ext uri="{FF2B5EF4-FFF2-40B4-BE49-F238E27FC236}">
                <a16:creationId xmlns:a16="http://schemas.microsoft.com/office/drawing/2014/main" id="{7AEB4242-2EB2-4BD2-9259-A9B41BB62A3F}"/>
              </a:ext>
            </a:extLst>
          </p:cNvPr>
          <p:cNvSpPr/>
          <p:nvPr/>
        </p:nvSpPr>
        <p:spPr>
          <a:xfrm>
            <a:off x="551444" y="2434638"/>
            <a:ext cx="3200400" cy="553453"/>
          </a:xfrm>
          <a:prstGeom prst="rect">
            <a:avLst/>
          </a:prstGeom>
          <a:solidFill>
            <a:srgbClr val="355D7E">
              <a:alpha val="50196"/>
            </a:srgbClr>
          </a:solidFill>
          <a:ln w="28575">
            <a:solidFill>
              <a:srgbClr val="355D7E"/>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Full coverage</a:t>
            </a:r>
          </a:p>
        </p:txBody>
      </p:sp>
      <p:cxnSp>
        <p:nvCxnSpPr>
          <p:cNvPr id="65" name="Straight Connector 64">
            <a:extLst>
              <a:ext uri="{FF2B5EF4-FFF2-40B4-BE49-F238E27FC236}">
                <a16:creationId xmlns:a16="http://schemas.microsoft.com/office/drawing/2014/main" id="{BC103FD2-DC80-4D31-B088-29C1EC019640}"/>
              </a:ext>
            </a:extLst>
          </p:cNvPr>
          <p:cNvCxnSpPr>
            <a:cxnSpLocks/>
            <a:endCxn id="13" idx="3"/>
          </p:cNvCxnSpPr>
          <p:nvPr/>
        </p:nvCxnSpPr>
        <p:spPr>
          <a:xfrm flipH="1">
            <a:off x="3751844" y="3564700"/>
            <a:ext cx="1095672" cy="237963"/>
          </a:xfrm>
          <a:prstGeom prst="line">
            <a:avLst/>
          </a:prstGeom>
          <a:ln w="28575">
            <a:solidFill>
              <a:srgbClr val="809180"/>
            </a:solidFill>
          </a:ln>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id="{0EDADE07-B3CC-4DA4-8809-E0578BED05F8}"/>
              </a:ext>
            </a:extLst>
          </p:cNvPr>
          <p:cNvCxnSpPr>
            <a:cxnSpLocks/>
          </p:cNvCxnSpPr>
          <p:nvPr/>
        </p:nvCxnSpPr>
        <p:spPr>
          <a:xfrm flipH="1" flipV="1">
            <a:off x="3755446" y="1579003"/>
            <a:ext cx="798104" cy="883313"/>
          </a:xfrm>
          <a:prstGeom prst="line">
            <a:avLst/>
          </a:prstGeom>
          <a:ln w="28575">
            <a:solidFill>
              <a:srgbClr val="809180"/>
            </a:solidFill>
          </a:ln>
        </p:spPr>
        <p:style>
          <a:lnRef idx="1">
            <a:schemeClr val="dk1"/>
          </a:lnRef>
          <a:fillRef idx="0">
            <a:schemeClr val="dk1"/>
          </a:fillRef>
          <a:effectRef idx="0">
            <a:schemeClr val="dk1"/>
          </a:effectRef>
          <a:fontRef idx="minor">
            <a:schemeClr val="tx1"/>
          </a:fontRef>
        </p:style>
      </p:cxnSp>
      <p:sp>
        <p:nvSpPr>
          <p:cNvPr id="71" name="Frame 70">
            <a:extLst>
              <a:ext uri="{FF2B5EF4-FFF2-40B4-BE49-F238E27FC236}">
                <a16:creationId xmlns:a16="http://schemas.microsoft.com/office/drawing/2014/main" id="{D81E2A50-1CBB-4E65-A980-3069D6C19858}"/>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72" name="Frame 71">
            <a:extLst>
              <a:ext uri="{FF2B5EF4-FFF2-40B4-BE49-F238E27FC236}">
                <a16:creationId xmlns:a16="http://schemas.microsoft.com/office/drawing/2014/main" id="{033F1560-F001-4A64-8F5B-6AC9EDA45A9B}"/>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73" name="Isosceles Triangle 72">
            <a:extLst>
              <a:ext uri="{FF2B5EF4-FFF2-40B4-BE49-F238E27FC236}">
                <a16:creationId xmlns:a16="http://schemas.microsoft.com/office/drawing/2014/main" id="{30A4FDF6-5369-4104-83AA-88AD1F656EB0}"/>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4" name="Isosceles Triangle 73">
            <a:extLst>
              <a:ext uri="{FF2B5EF4-FFF2-40B4-BE49-F238E27FC236}">
                <a16:creationId xmlns:a16="http://schemas.microsoft.com/office/drawing/2014/main" id="{B92B786C-3C00-431C-887C-D62B9FBCBFF4}"/>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5" name="Isosceles Triangle 74">
            <a:extLst>
              <a:ext uri="{FF2B5EF4-FFF2-40B4-BE49-F238E27FC236}">
                <a16:creationId xmlns:a16="http://schemas.microsoft.com/office/drawing/2014/main" id="{E2B76921-C153-43A9-9673-F9FA1E8AB4BB}"/>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6" name="Isosceles Triangle 75">
            <a:extLst>
              <a:ext uri="{FF2B5EF4-FFF2-40B4-BE49-F238E27FC236}">
                <a16:creationId xmlns:a16="http://schemas.microsoft.com/office/drawing/2014/main" id="{FE809DF3-ACF5-47DA-B106-3104D7C57180}"/>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7" name="Isosceles Triangle 76">
            <a:extLst>
              <a:ext uri="{FF2B5EF4-FFF2-40B4-BE49-F238E27FC236}">
                <a16:creationId xmlns:a16="http://schemas.microsoft.com/office/drawing/2014/main" id="{732B6111-81F8-4363-B3A6-5FE92AAA00E7}"/>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8" name="Isosceles Triangle 77">
            <a:extLst>
              <a:ext uri="{FF2B5EF4-FFF2-40B4-BE49-F238E27FC236}">
                <a16:creationId xmlns:a16="http://schemas.microsoft.com/office/drawing/2014/main" id="{EF71E673-91E2-46AF-8441-BA407248D1A3}"/>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9" name="Isosceles Triangle 78">
            <a:extLst>
              <a:ext uri="{FF2B5EF4-FFF2-40B4-BE49-F238E27FC236}">
                <a16:creationId xmlns:a16="http://schemas.microsoft.com/office/drawing/2014/main" id="{DF90CB77-2675-41FD-8DAE-109AC5E3351F}"/>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0" name="Isosceles Triangle 79">
            <a:extLst>
              <a:ext uri="{FF2B5EF4-FFF2-40B4-BE49-F238E27FC236}">
                <a16:creationId xmlns:a16="http://schemas.microsoft.com/office/drawing/2014/main" id="{13ADC730-B6B5-4D36-8E4C-A7C7FFF257A6}"/>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1" name="Isosceles Triangle 80">
            <a:extLst>
              <a:ext uri="{FF2B5EF4-FFF2-40B4-BE49-F238E27FC236}">
                <a16:creationId xmlns:a16="http://schemas.microsoft.com/office/drawing/2014/main" id="{9CC5506F-5EBA-4665-A0E1-4BD517B0FFFD}"/>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2" name="Isosceles Triangle 81">
            <a:extLst>
              <a:ext uri="{FF2B5EF4-FFF2-40B4-BE49-F238E27FC236}">
                <a16:creationId xmlns:a16="http://schemas.microsoft.com/office/drawing/2014/main" id="{05B09145-275A-4002-881D-6DC1762AA9EA}"/>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3" name="Isosceles Triangle 82">
            <a:extLst>
              <a:ext uri="{FF2B5EF4-FFF2-40B4-BE49-F238E27FC236}">
                <a16:creationId xmlns:a16="http://schemas.microsoft.com/office/drawing/2014/main" id="{AC50886C-C03B-4077-A3EB-5EE85D3CFE5D}"/>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4" name="Isosceles Triangle 83">
            <a:extLst>
              <a:ext uri="{FF2B5EF4-FFF2-40B4-BE49-F238E27FC236}">
                <a16:creationId xmlns:a16="http://schemas.microsoft.com/office/drawing/2014/main" id="{3EF6292D-72A3-43EC-B398-4FC0CDB8AB8F}"/>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5" name="Isosceles Triangle 84">
            <a:extLst>
              <a:ext uri="{FF2B5EF4-FFF2-40B4-BE49-F238E27FC236}">
                <a16:creationId xmlns:a16="http://schemas.microsoft.com/office/drawing/2014/main" id="{6D5C718E-8CCB-4E76-99F0-0AC179C30576}"/>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6" name="Isosceles Triangle 85">
            <a:extLst>
              <a:ext uri="{FF2B5EF4-FFF2-40B4-BE49-F238E27FC236}">
                <a16:creationId xmlns:a16="http://schemas.microsoft.com/office/drawing/2014/main" id="{019B4CF6-0F49-4F97-8F5B-6C7770A054FB}"/>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7" name="Isosceles Triangle 86">
            <a:extLst>
              <a:ext uri="{FF2B5EF4-FFF2-40B4-BE49-F238E27FC236}">
                <a16:creationId xmlns:a16="http://schemas.microsoft.com/office/drawing/2014/main" id="{BB33A805-C3A1-4E3E-9F3F-6768BC88C124}"/>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8" name="Isosceles Triangle 87">
            <a:extLst>
              <a:ext uri="{FF2B5EF4-FFF2-40B4-BE49-F238E27FC236}">
                <a16:creationId xmlns:a16="http://schemas.microsoft.com/office/drawing/2014/main" id="{B13F60B1-AB58-4938-BE63-312BA80CAD5D}"/>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9" name="Isosceles Triangle 88">
            <a:extLst>
              <a:ext uri="{FF2B5EF4-FFF2-40B4-BE49-F238E27FC236}">
                <a16:creationId xmlns:a16="http://schemas.microsoft.com/office/drawing/2014/main" id="{CC86BAAB-8EB5-49D9-AA64-EA5387897F3E}"/>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0" name="Isosceles Triangle 89">
            <a:extLst>
              <a:ext uri="{FF2B5EF4-FFF2-40B4-BE49-F238E27FC236}">
                <a16:creationId xmlns:a16="http://schemas.microsoft.com/office/drawing/2014/main" id="{6EC80599-FCDD-4466-B541-FB1B40C5EED5}"/>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1" name="Isosceles Triangle 90">
            <a:extLst>
              <a:ext uri="{FF2B5EF4-FFF2-40B4-BE49-F238E27FC236}">
                <a16:creationId xmlns:a16="http://schemas.microsoft.com/office/drawing/2014/main" id="{8B570E01-6E8E-4EF7-97CA-DB87C92EC4CD}"/>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2" name="Isosceles Triangle 91">
            <a:extLst>
              <a:ext uri="{FF2B5EF4-FFF2-40B4-BE49-F238E27FC236}">
                <a16:creationId xmlns:a16="http://schemas.microsoft.com/office/drawing/2014/main" id="{F460260E-8BCB-439D-ABD6-7A18F105466F}"/>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3" name="Isosceles Triangle 92">
            <a:extLst>
              <a:ext uri="{FF2B5EF4-FFF2-40B4-BE49-F238E27FC236}">
                <a16:creationId xmlns:a16="http://schemas.microsoft.com/office/drawing/2014/main" id="{6FFAD678-9226-49C6-B844-72563FDAAF2F}"/>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4" name="Isosceles Triangle 93">
            <a:extLst>
              <a:ext uri="{FF2B5EF4-FFF2-40B4-BE49-F238E27FC236}">
                <a16:creationId xmlns:a16="http://schemas.microsoft.com/office/drawing/2014/main" id="{B9025EF7-932E-407E-AC41-9089D9D1C4F0}"/>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5" name="Isosceles Triangle 94">
            <a:extLst>
              <a:ext uri="{FF2B5EF4-FFF2-40B4-BE49-F238E27FC236}">
                <a16:creationId xmlns:a16="http://schemas.microsoft.com/office/drawing/2014/main" id="{A5A225BA-443F-4051-922B-F102BE5BD088}"/>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6" name="Isosceles Triangle 95">
            <a:extLst>
              <a:ext uri="{FF2B5EF4-FFF2-40B4-BE49-F238E27FC236}">
                <a16:creationId xmlns:a16="http://schemas.microsoft.com/office/drawing/2014/main" id="{DAE0127E-0D40-44CF-9CE5-8B3EA33D3438}"/>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7" name="Isosceles Triangle 96">
            <a:extLst>
              <a:ext uri="{FF2B5EF4-FFF2-40B4-BE49-F238E27FC236}">
                <a16:creationId xmlns:a16="http://schemas.microsoft.com/office/drawing/2014/main" id="{5279A2B3-C630-4F87-BB11-8604CA30A425}"/>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8" name="Isosceles Triangle 97">
            <a:extLst>
              <a:ext uri="{FF2B5EF4-FFF2-40B4-BE49-F238E27FC236}">
                <a16:creationId xmlns:a16="http://schemas.microsoft.com/office/drawing/2014/main" id="{8CFED88C-5129-40EF-B2A6-C910FBB6A6AA}"/>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9" name="Isosceles Triangle 98">
            <a:extLst>
              <a:ext uri="{FF2B5EF4-FFF2-40B4-BE49-F238E27FC236}">
                <a16:creationId xmlns:a16="http://schemas.microsoft.com/office/drawing/2014/main" id="{573B822F-76F5-4D9F-8B9B-BD117C3E9DCC}"/>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0" name="Isosceles Triangle 99">
            <a:extLst>
              <a:ext uri="{FF2B5EF4-FFF2-40B4-BE49-F238E27FC236}">
                <a16:creationId xmlns:a16="http://schemas.microsoft.com/office/drawing/2014/main" id="{8C11CE6B-5CD0-43FD-86E1-F78F91776454}"/>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1" name="Isosceles Triangle 100">
            <a:extLst>
              <a:ext uri="{FF2B5EF4-FFF2-40B4-BE49-F238E27FC236}">
                <a16:creationId xmlns:a16="http://schemas.microsoft.com/office/drawing/2014/main" id="{7D5135E7-25D5-4D2F-A31E-4E89EB79041D}"/>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2" name="Isosceles Triangle 101">
            <a:extLst>
              <a:ext uri="{FF2B5EF4-FFF2-40B4-BE49-F238E27FC236}">
                <a16:creationId xmlns:a16="http://schemas.microsoft.com/office/drawing/2014/main" id="{C64B23FE-0CE8-478E-A13F-E57C269F2E9A}"/>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3" name="Isosceles Triangle 102">
            <a:extLst>
              <a:ext uri="{FF2B5EF4-FFF2-40B4-BE49-F238E27FC236}">
                <a16:creationId xmlns:a16="http://schemas.microsoft.com/office/drawing/2014/main" id="{5C3AE62E-0450-41EA-BF32-8B8706C0D697}"/>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4" name="Isosceles Triangle 103">
            <a:extLst>
              <a:ext uri="{FF2B5EF4-FFF2-40B4-BE49-F238E27FC236}">
                <a16:creationId xmlns:a16="http://schemas.microsoft.com/office/drawing/2014/main" id="{09E593BC-58F7-4F0B-B0DC-8609E71E379F}"/>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5" name="Isosceles Triangle 104">
            <a:extLst>
              <a:ext uri="{FF2B5EF4-FFF2-40B4-BE49-F238E27FC236}">
                <a16:creationId xmlns:a16="http://schemas.microsoft.com/office/drawing/2014/main" id="{C0151EA7-55A3-4761-B4F7-B9408B5C159D}"/>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6" name="Isosceles Triangle 105">
            <a:extLst>
              <a:ext uri="{FF2B5EF4-FFF2-40B4-BE49-F238E27FC236}">
                <a16:creationId xmlns:a16="http://schemas.microsoft.com/office/drawing/2014/main" id="{9AD60F29-125C-487C-9E6A-16E028309CAA}"/>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7" name="Isosceles Triangle 106">
            <a:extLst>
              <a:ext uri="{FF2B5EF4-FFF2-40B4-BE49-F238E27FC236}">
                <a16:creationId xmlns:a16="http://schemas.microsoft.com/office/drawing/2014/main" id="{D9B3C0E6-99D1-4A4F-8084-3EF91ED55221}"/>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8" name="Isosceles Triangle 107">
            <a:extLst>
              <a:ext uri="{FF2B5EF4-FFF2-40B4-BE49-F238E27FC236}">
                <a16:creationId xmlns:a16="http://schemas.microsoft.com/office/drawing/2014/main" id="{28B8EE28-9ADA-4BE0-982E-CDEC22AE4ED6}"/>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9" name="Isosceles Triangle 108">
            <a:extLst>
              <a:ext uri="{FF2B5EF4-FFF2-40B4-BE49-F238E27FC236}">
                <a16:creationId xmlns:a16="http://schemas.microsoft.com/office/drawing/2014/main" id="{61C71504-298C-40B0-AC31-FCC29A33A159}"/>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0" name="Isosceles Triangle 109">
            <a:extLst>
              <a:ext uri="{FF2B5EF4-FFF2-40B4-BE49-F238E27FC236}">
                <a16:creationId xmlns:a16="http://schemas.microsoft.com/office/drawing/2014/main" id="{96AF25ED-2659-4C3F-A3C7-27E57E593264}"/>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1" name="Isosceles Triangle 110">
            <a:extLst>
              <a:ext uri="{FF2B5EF4-FFF2-40B4-BE49-F238E27FC236}">
                <a16:creationId xmlns:a16="http://schemas.microsoft.com/office/drawing/2014/main" id="{36AC9899-2935-4D44-85CC-268608A58454}"/>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2" name="Isosceles Triangle 111">
            <a:extLst>
              <a:ext uri="{FF2B5EF4-FFF2-40B4-BE49-F238E27FC236}">
                <a16:creationId xmlns:a16="http://schemas.microsoft.com/office/drawing/2014/main" id="{E8094E51-4917-41EA-ADD2-2DC97242F9FA}"/>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F9DB6B9D-E714-46A8-BCEB-235FAC8CA826}"/>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4" name="Isosceles Triangle 113">
            <a:extLst>
              <a:ext uri="{FF2B5EF4-FFF2-40B4-BE49-F238E27FC236}">
                <a16:creationId xmlns:a16="http://schemas.microsoft.com/office/drawing/2014/main" id="{12A52E10-3CA4-4554-A0B9-E64DC7829F2E}"/>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5" name="Isosceles Triangle 114">
            <a:extLst>
              <a:ext uri="{FF2B5EF4-FFF2-40B4-BE49-F238E27FC236}">
                <a16:creationId xmlns:a16="http://schemas.microsoft.com/office/drawing/2014/main" id="{33A64CC5-9863-4601-9250-B213886F1594}"/>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F2BFA07D-4672-41D0-931E-A9F78BA6A2FD}"/>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7" name="Isosceles Triangle 116">
            <a:extLst>
              <a:ext uri="{FF2B5EF4-FFF2-40B4-BE49-F238E27FC236}">
                <a16:creationId xmlns:a16="http://schemas.microsoft.com/office/drawing/2014/main" id="{448E6DBE-EF5F-4984-A04F-C0E5BF963D6C}"/>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8" name="Isosceles Triangle 117">
            <a:extLst>
              <a:ext uri="{FF2B5EF4-FFF2-40B4-BE49-F238E27FC236}">
                <a16:creationId xmlns:a16="http://schemas.microsoft.com/office/drawing/2014/main" id="{97A2AABD-9C9C-44A3-A10D-4269A543B3CC}"/>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9" name="Title 1">
            <a:extLst>
              <a:ext uri="{FF2B5EF4-FFF2-40B4-BE49-F238E27FC236}">
                <a16:creationId xmlns:a16="http://schemas.microsoft.com/office/drawing/2014/main" id="{FBDCF395-46B9-483C-9511-5A8D238B9639}"/>
              </a:ext>
            </a:extLst>
          </p:cNvPr>
          <p:cNvSpPr txBox="1">
            <a:spLocks/>
          </p:cNvSpPr>
          <p:nvPr/>
        </p:nvSpPr>
        <p:spPr>
          <a:xfrm>
            <a:off x="342899" y="365125"/>
            <a:ext cx="11495523"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dirty="0"/>
              <a:t>Example: Optional Dental Coverage Varies Across Indian Country</a:t>
            </a:r>
          </a:p>
        </p:txBody>
      </p:sp>
      <p:sp>
        <p:nvSpPr>
          <p:cNvPr id="2" name="TextBox 1">
            <a:extLst>
              <a:ext uri="{FF2B5EF4-FFF2-40B4-BE49-F238E27FC236}">
                <a16:creationId xmlns:a16="http://schemas.microsoft.com/office/drawing/2014/main" id="{B4FCC3BE-D903-4958-984C-104CE6FD764E}"/>
              </a:ext>
            </a:extLst>
          </p:cNvPr>
          <p:cNvSpPr txBox="1"/>
          <p:nvPr/>
        </p:nvSpPr>
        <p:spPr>
          <a:xfrm>
            <a:off x="10695161" y="839125"/>
            <a:ext cx="696155" cy="376555"/>
          </a:xfrm>
          <a:prstGeom prst="rect">
            <a:avLst/>
          </a:prstGeom>
          <a:noFill/>
        </p:spPr>
        <p:txBody>
          <a:bodyPr wrap="square" rtlCol="0">
            <a:spAutoFit/>
          </a:bodyPr>
          <a:lstStyle/>
          <a:p>
            <a:r>
              <a:rPr lang="en-US" dirty="0"/>
              <a:t>2018</a:t>
            </a:r>
          </a:p>
        </p:txBody>
      </p:sp>
    </p:spTree>
    <p:extLst>
      <p:ext uri="{BB962C8B-B14F-4D97-AF65-F5344CB8AC3E}">
        <p14:creationId xmlns:p14="http://schemas.microsoft.com/office/powerpoint/2010/main" val="2986430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id="{E0FAB127-5CBD-4299-8422-D59E255DABBF}"/>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5" name="Frame 4">
            <a:extLst>
              <a:ext uri="{FF2B5EF4-FFF2-40B4-BE49-F238E27FC236}">
                <a16:creationId xmlns:a16="http://schemas.microsoft.com/office/drawing/2014/main" id="{426642F6-FB9B-4CD8-9C4C-4F129AE3F654}"/>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6" name="Isosceles Triangle 5">
            <a:extLst>
              <a:ext uri="{FF2B5EF4-FFF2-40B4-BE49-F238E27FC236}">
                <a16:creationId xmlns:a16="http://schemas.microsoft.com/office/drawing/2014/main" id="{3F8BA5B8-9F77-49C6-9312-313EA9A7CD62}"/>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1DB79190-24A9-41F3-8C9F-59F31145383A}"/>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8BC040C1-0A57-430D-A433-0B6F65702BE0}"/>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A5206534-6F6D-4812-8BD4-769BF155F354}"/>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0FA93FF2-E8D0-4747-8B1C-12569C141718}"/>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35E0590D-5319-4F2B-B274-2614CED11AE3}"/>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16760CA4-494B-4683-B35A-4B55B1220F8D}"/>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C4BEC93-409F-4C24-BACF-B2FB61022BBF}"/>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BEEE63A5-7A12-4BC8-932A-D104920E5CD0}"/>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EA7C3B9F-3FD8-4273-B85C-30A6EFCFB773}"/>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CE0D5244-0490-4DD3-B467-2BD8F9C006F5}"/>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71D97D84-CE61-4B2D-9FC6-B5F53737CA8F}"/>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3C3671C3-ABDE-427E-8A1A-AB6081171F53}"/>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904477F7-C552-4A5E-9599-CF83C106168F}"/>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C3A4DF26-4E96-4FA6-A290-799300B08DB0}"/>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09D24055-6A4C-42C3-ADB4-71F42F24DA74}"/>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17503252-CBC0-43F1-97E4-F7A6C2209BC7}"/>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4DDFCDEB-D28B-47B1-9CC9-EDB83EC04062}"/>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2E7714C3-2FF7-4B7B-9F5D-90AECDA64B6A}"/>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CAD145AE-0F86-45C5-9A84-40E5BDB62754}"/>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C6C5C17B-B34B-411A-8490-92681EA705AC}"/>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C69200B9-7E9B-43AE-848A-BBF08061092D}"/>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D02BA1FC-D582-4ACA-A62C-5AFB4A09FF98}"/>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DEC27CE1-56B5-4E5D-BED3-9F4DE3C3718F}"/>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4D326D14-E890-48E4-84F8-9DB19B96B985}"/>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56403021-6156-4AD4-A0EA-218631B1CC9D}"/>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D0295C07-527C-4ED3-A1FE-4125F2A06876}"/>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78FC2078-B6E1-4609-B3F6-E9C42CAF9515}"/>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C4D1DEBB-5438-490E-BF4E-DBD8FC604345}"/>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F851D56A-FBD1-4C51-BE86-A0084FE7A027}"/>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C19F4F88-630D-4FBE-8CE9-5AD66D17D211}"/>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475F8574-E007-4E8C-8F76-8E9E7F3867BE}"/>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5B4FAE9C-BABC-4D76-BBAE-7586B706A977}"/>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114EF6DF-C31D-4899-89E1-C3FF0757FB0E}"/>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9AAEEF33-C1CD-44C2-A3D7-CF5A32DF57B3}"/>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B051C361-55CB-4C21-B6A1-43B9AFD2ABDD}"/>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2AFD6763-C2C1-4CFB-9B38-1B76FCD8A8F6}"/>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2BA2ED2A-B952-4D6B-BFF0-FEF30C94C924}"/>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1CCD6869-3FD5-4CAD-A3FC-0685307AA8AF}"/>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27545725-817C-48E1-89F5-F47B0054A809}"/>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CE9DBC6C-F7B0-49F1-8C7D-525983E0148F}"/>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583C2E58-1215-46FD-B97E-C983A50AB85C}"/>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0ED77939-B4E4-4C24-8EE9-16026E80A373}"/>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01307A59-491D-411C-827B-863EBE0F6507}"/>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4A9DFEC6-1B8F-495F-8F56-991C7FEFA5C1}"/>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3A9CD64A-AADB-445E-9CAF-0E8BCFE67B79}"/>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aphicFrame>
        <p:nvGraphicFramePr>
          <p:cNvPr id="54" name="Content Placeholder 53">
            <a:extLst>
              <a:ext uri="{FF2B5EF4-FFF2-40B4-BE49-F238E27FC236}">
                <a16:creationId xmlns:a16="http://schemas.microsoft.com/office/drawing/2014/main" id="{2A28344E-578F-4846-9724-3861F061F3CA}"/>
              </a:ext>
            </a:extLst>
          </p:cNvPr>
          <p:cNvGraphicFramePr>
            <a:graphicFrameLocks noGrp="1"/>
          </p:cNvGraphicFramePr>
          <p:nvPr>
            <p:ph idx="1"/>
            <p:extLst>
              <p:ext uri="{D42A27DB-BD31-4B8C-83A1-F6EECF244321}">
                <p14:modId xmlns:p14="http://schemas.microsoft.com/office/powerpoint/2010/main" val="1782571071"/>
              </p:ext>
            </p:extLst>
          </p:nvPr>
        </p:nvGraphicFramePr>
        <p:xfrm>
          <a:off x="353577" y="365125"/>
          <a:ext cx="11484845" cy="5749861"/>
        </p:xfrm>
        <a:graphic>
          <a:graphicData uri="http://schemas.openxmlformats.org/drawingml/2006/table">
            <a:tbl>
              <a:tblPr>
                <a:tableStyleId>{5C22544A-7EE6-4342-B048-85BDC9FD1C3A}</a:tableStyleId>
              </a:tblPr>
              <a:tblGrid>
                <a:gridCol w="2326033">
                  <a:extLst>
                    <a:ext uri="{9D8B030D-6E8A-4147-A177-3AD203B41FA5}">
                      <a16:colId xmlns:a16="http://schemas.microsoft.com/office/drawing/2014/main" val="3432904705"/>
                    </a:ext>
                  </a:extLst>
                </a:gridCol>
                <a:gridCol w="2261140">
                  <a:extLst>
                    <a:ext uri="{9D8B030D-6E8A-4147-A177-3AD203B41FA5}">
                      <a16:colId xmlns:a16="http://schemas.microsoft.com/office/drawing/2014/main" val="2571000804"/>
                    </a:ext>
                  </a:extLst>
                </a:gridCol>
                <a:gridCol w="2299224">
                  <a:extLst>
                    <a:ext uri="{9D8B030D-6E8A-4147-A177-3AD203B41FA5}">
                      <a16:colId xmlns:a16="http://schemas.microsoft.com/office/drawing/2014/main" val="1442372526"/>
                    </a:ext>
                  </a:extLst>
                </a:gridCol>
                <a:gridCol w="2299224">
                  <a:extLst>
                    <a:ext uri="{9D8B030D-6E8A-4147-A177-3AD203B41FA5}">
                      <a16:colId xmlns:a16="http://schemas.microsoft.com/office/drawing/2014/main" val="3065931131"/>
                    </a:ext>
                  </a:extLst>
                </a:gridCol>
                <a:gridCol w="2299224">
                  <a:extLst>
                    <a:ext uri="{9D8B030D-6E8A-4147-A177-3AD203B41FA5}">
                      <a16:colId xmlns:a16="http://schemas.microsoft.com/office/drawing/2014/main" val="2631208713"/>
                    </a:ext>
                  </a:extLst>
                </a:gridCol>
              </a:tblGrid>
              <a:tr h="159212">
                <a:tc>
                  <a:txBody>
                    <a:bodyPr/>
                    <a:lstStyle/>
                    <a:p>
                      <a:pPr algn="ctr" fontAlgn="b"/>
                      <a:r>
                        <a:rPr lang="en-US" sz="1000" b="1" u="none" strike="noStrike" dirty="0">
                          <a:effectLst/>
                        </a:rPr>
                        <a:t>Mandatory Services</a:t>
                      </a:r>
                      <a:endParaRPr lang="en-US" sz="1000" b="1" i="0" u="none" strike="noStrike" dirty="0">
                        <a:solidFill>
                          <a:srgbClr val="000000"/>
                        </a:solidFill>
                        <a:effectLst/>
                        <a:latin typeface="Calibri" panose="020F0502020204030204" pitchFamily="34" charset="0"/>
                      </a:endParaRPr>
                    </a:p>
                  </a:txBody>
                  <a:tcPr marL="3312" marR="3312" marT="33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US" sz="1000" b="1" u="none" strike="noStrike" dirty="0">
                          <a:effectLst/>
                        </a:rPr>
                        <a:t>Optional Services</a:t>
                      </a:r>
                      <a:endParaRPr lang="en-US" sz="1000" b="1" i="0" u="none" strike="noStrike" dirty="0">
                        <a:solidFill>
                          <a:srgbClr val="000000"/>
                        </a:solidFill>
                        <a:effectLst/>
                        <a:latin typeface="Calibri" panose="020F0502020204030204" pitchFamily="34" charset="0"/>
                      </a:endParaRPr>
                    </a:p>
                  </a:txBody>
                  <a:tcPr marL="3312" marR="3312" marT="33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US" sz="1000" b="1" i="0" u="none" strike="noStrike" dirty="0">
                          <a:solidFill>
                            <a:srgbClr val="000000"/>
                          </a:solidFill>
                          <a:effectLst/>
                          <a:latin typeface="Calibri" panose="020F0502020204030204" pitchFamily="34" charset="0"/>
                        </a:rPr>
                        <a:t>Optional Services (cont.)</a:t>
                      </a:r>
                    </a:p>
                  </a:txBody>
                  <a:tcPr marL="3312" marR="3312" marT="33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US" sz="1000" b="1" u="none" strike="noStrike" dirty="0">
                          <a:effectLst/>
                        </a:rPr>
                        <a:t>Additional SSA-Authorized Services</a:t>
                      </a:r>
                      <a:endParaRPr lang="en-US" sz="1000" b="1" i="0" u="none" strike="noStrike" dirty="0">
                        <a:solidFill>
                          <a:srgbClr val="000000"/>
                        </a:solidFill>
                        <a:effectLst/>
                        <a:latin typeface="Calibri" panose="020F0502020204030204" pitchFamily="34" charset="0"/>
                      </a:endParaRPr>
                    </a:p>
                  </a:txBody>
                  <a:tcPr marL="3312" marR="3312" marT="33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US" sz="1000" b="1" u="none" strike="noStrike" dirty="0">
                          <a:effectLst/>
                        </a:rPr>
                        <a:t>IHCIA-Authorized Services</a:t>
                      </a:r>
                      <a:endParaRPr lang="en-US" sz="1000" b="1" i="0" u="none" strike="noStrike" dirty="0">
                        <a:solidFill>
                          <a:srgbClr val="000000"/>
                        </a:solidFill>
                        <a:effectLst/>
                        <a:latin typeface="Calibri" panose="020F0502020204030204" pitchFamily="34" charset="0"/>
                      </a:endParaRPr>
                    </a:p>
                  </a:txBody>
                  <a:tcPr marL="3312" marR="3312" marT="33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706940257"/>
                  </a:ext>
                </a:extLst>
              </a:tr>
              <a:tr h="176973">
                <a:tc>
                  <a:txBody>
                    <a:bodyPr/>
                    <a:lstStyle/>
                    <a:p>
                      <a:pPr algn="l" fontAlgn="b"/>
                      <a:r>
                        <a:rPr lang="en-US" sz="1000" u="none" strike="noStrike" dirty="0">
                          <a:effectLst/>
                        </a:rPr>
                        <a:t>Transportation to medical care</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Other licensed practitioner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Community First Choice Option</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In vitro diagnostic products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Long-term care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2722672"/>
                  </a:ext>
                </a:extLst>
              </a:tr>
              <a:tr h="176260">
                <a:tc>
                  <a:txBody>
                    <a:bodyPr/>
                    <a:lstStyle/>
                    <a:p>
                      <a:pPr algn="l" fontAlgn="b"/>
                      <a:r>
                        <a:rPr lang="en-US" sz="1000" u="none" strike="noStrike" dirty="0">
                          <a:effectLst/>
                        </a:rPr>
                        <a:t>Inpatient hospital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Private duty nursing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Personal care</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Services furnished under a PACE program</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Community Health Aide Program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4307665"/>
                  </a:ext>
                </a:extLst>
              </a:tr>
              <a:tr h="315038">
                <a:tc>
                  <a:txBody>
                    <a:bodyPr/>
                    <a:lstStyle/>
                    <a:p>
                      <a:pPr algn="l" fontAlgn="b"/>
                      <a:r>
                        <a:rPr lang="en-US" sz="1000" u="none" strike="noStrike" dirty="0">
                          <a:effectLst/>
                        </a:rPr>
                        <a:t>Outpatient hospital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Clinic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Primary care case management</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Community supported living arrangements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Health promotion and disease prevention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2837909"/>
                  </a:ext>
                </a:extLst>
              </a:tr>
              <a:tr h="470863">
                <a:tc>
                  <a:txBody>
                    <a:bodyPr/>
                    <a:lstStyle/>
                    <a:p>
                      <a:pPr algn="l" fontAlgn="b"/>
                      <a:r>
                        <a:rPr lang="en-US" sz="1000" u="none" strike="noStrike" dirty="0">
                          <a:effectLst/>
                        </a:rPr>
                        <a:t>Rural health clinic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Dental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Primary and secondary medical strategies, treatment, and services for individuals with sickle cell disease</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Home and community care for functionally disabled elderly individuals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Diabetes prevention, treatment, and control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1350341"/>
                  </a:ext>
                </a:extLst>
              </a:tr>
              <a:tr h="315038">
                <a:tc>
                  <a:txBody>
                    <a:bodyPr/>
                    <a:lstStyle/>
                    <a:p>
                      <a:pPr algn="l" fontAlgn="b"/>
                      <a:r>
                        <a:rPr lang="en-US" sz="1000" u="none" strike="noStrike" dirty="0">
                          <a:effectLst/>
                        </a:rPr>
                        <a:t>Federally qualified health center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Physical therapy</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State plan home and community-based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Certified community behavioral health clinic services (</a:t>
                      </a:r>
                      <a:r>
                        <a:rPr lang="en-US" sz="1000" u="none" strike="noStrike" dirty="0" err="1">
                          <a:effectLst/>
                        </a:rPr>
                        <a:t>jj</a:t>
                      </a:r>
                      <a:r>
                        <a:rPr lang="en-US" sz="1000" u="none" strike="noStrike" dirty="0">
                          <a:effectLst/>
                        </a:rPr>
                        <a:t>)</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Hospice care</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7018997"/>
                  </a:ext>
                </a:extLst>
              </a:tr>
              <a:tr h="159212">
                <a:tc>
                  <a:txBody>
                    <a:bodyPr/>
                    <a:lstStyle/>
                    <a:p>
                      <a:pPr algn="l" fontAlgn="b"/>
                      <a:r>
                        <a:rPr lang="en-US" sz="1000" u="none" strike="noStrike">
                          <a:effectLst/>
                        </a:rPr>
                        <a:t>Laboratory and X-Ray services</a:t>
                      </a:r>
                      <a:endParaRPr lang="en-US" sz="1000" b="0" i="0" u="none" strike="noStrike">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Occupational therapy</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Self-directed personal assistance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a:effectLst/>
                        </a:rPr>
                        <a:t> </a:t>
                      </a:r>
                      <a:endParaRPr lang="en-US" sz="500" b="0" i="0" u="none" strike="noStrike">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a:effectLst/>
                        </a:rPr>
                        <a:t>Assisted living services</a:t>
                      </a:r>
                      <a:endParaRPr lang="en-US" sz="1000" b="0" i="0" u="none" strike="noStrike">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0040608"/>
                  </a:ext>
                </a:extLst>
              </a:tr>
              <a:tr h="315038">
                <a:tc>
                  <a:txBody>
                    <a:bodyPr/>
                    <a:lstStyle/>
                    <a:p>
                      <a:pPr algn="l" fontAlgn="b"/>
                      <a:r>
                        <a:rPr lang="en-US" sz="1000" u="none" strike="noStrike" dirty="0">
                          <a:effectLst/>
                        </a:rPr>
                        <a:t>Nursing facility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a:effectLst/>
                        </a:rPr>
                        <a:t>Speech, hearing and language disorder services</a:t>
                      </a:r>
                      <a:endParaRPr lang="en-US" sz="1000" b="0" i="0" u="none" strike="noStrike">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Respiratory care for ventilator-dependent individuals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Community Health Representative Program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4495488"/>
                  </a:ext>
                </a:extLst>
              </a:tr>
              <a:tr h="17260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Family planning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Prescription drugs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Alternative Benefit Plan</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Home-and community-based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6438339"/>
                  </a:ext>
                </a:extLst>
              </a:tr>
              <a:tr h="31503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Early and Periodic Screening, Diagnostic, and Treatment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Dentures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Health homes for enrollees with chronic conditions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a:effectLst/>
                        </a:rPr>
                        <a:t>Mental health prevention and treatment services</a:t>
                      </a:r>
                      <a:endParaRPr lang="en-US" sz="1000" b="0" i="0" u="none" strike="noStrike">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4867201"/>
                  </a:ext>
                </a:extLst>
              </a:tr>
              <a:tr h="315038">
                <a:tc>
                  <a:txBody>
                    <a:bodyPr/>
                    <a:lstStyle/>
                    <a:p>
                      <a:pPr algn="l" fontAlgn="b"/>
                      <a:r>
                        <a:rPr lang="en-US" sz="1000" u="none" strike="noStrike" dirty="0">
                          <a:effectLst/>
                        </a:rPr>
                        <a:t>Tobacco cessation counseling for pregnant women</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Prosthetics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Other services approved by Secretary: religious nonmedical health care institution</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a:effectLst/>
                        </a:rPr>
                        <a:t>Prevention, control, and elimination of communicable and infectious diseases</a:t>
                      </a:r>
                      <a:endParaRPr lang="en-US" sz="1000" b="0" i="0" u="none" strike="noStrike">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0711093"/>
                  </a:ext>
                </a:extLst>
              </a:tr>
              <a:tr h="315038">
                <a:tc>
                  <a:txBody>
                    <a:bodyPr/>
                    <a:lstStyle/>
                    <a:p>
                      <a:pPr algn="l" fontAlgn="b"/>
                      <a:r>
                        <a:rPr lang="en-US" sz="1000" u="none" strike="noStrike" dirty="0">
                          <a:effectLst/>
                        </a:rPr>
                        <a:t>Physician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Eyeglasses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Other services approved by Secretary: critical access hospital</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Behavioral health prevention and treatment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9040659"/>
                  </a:ext>
                </a:extLst>
              </a:tr>
              <a:tr h="470863">
                <a:tc>
                  <a:txBody>
                    <a:bodyPr/>
                    <a:lstStyle/>
                    <a:p>
                      <a:pPr algn="l" fontAlgn="b"/>
                      <a:r>
                        <a:rPr lang="en-US" sz="1000" u="none" strike="noStrike" dirty="0">
                          <a:effectLst/>
                        </a:rPr>
                        <a:t>Home health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Other diagnostic, screening, preventive, and rehabilitative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Other services approved by Secretary: emergency hospital services by a non-Medicare certified hospital</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Domestic and sexual violence prevention and treatment</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6727644"/>
                  </a:ext>
                </a:extLst>
              </a:tr>
              <a:tr h="185164">
                <a:tc>
                  <a:txBody>
                    <a:bodyPr/>
                    <a:lstStyle/>
                    <a:p>
                      <a:pPr algn="l" fontAlgn="b"/>
                      <a:r>
                        <a:rPr lang="en-US" sz="1000" u="none" strike="noStrike" dirty="0">
                          <a:effectLst/>
                        </a:rPr>
                        <a:t>Nurse midwife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Hospice</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80894"/>
                  </a:ext>
                </a:extLst>
              </a:tr>
              <a:tr h="470863">
                <a:tc>
                  <a:txBody>
                    <a:bodyPr/>
                    <a:lstStyle/>
                    <a:p>
                      <a:pPr algn="l" fontAlgn="b"/>
                      <a:r>
                        <a:rPr lang="en-US" sz="1000" u="none" strike="noStrike" dirty="0">
                          <a:effectLst/>
                        </a:rPr>
                        <a:t>Certified pediatric and family nurse practitioner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Services in an intermediate care facility for individuals with intellectual disability</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7582326"/>
                  </a:ext>
                </a:extLst>
              </a:tr>
              <a:tr h="315038">
                <a:tc>
                  <a:txBody>
                    <a:bodyPr/>
                    <a:lstStyle/>
                    <a:p>
                      <a:pPr algn="l" fontAlgn="b"/>
                      <a:r>
                        <a:rPr lang="en-US" sz="1000" u="none" strike="noStrike" dirty="0">
                          <a:effectLst/>
                        </a:rPr>
                        <a:t>Freestanding birth center services when licensed or otherwise recognized by the state</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Inpatient psychiatric services for individuals under 21</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7558682"/>
                  </a:ext>
                </a:extLst>
              </a:tr>
              <a:tr h="159212">
                <a:tc>
                  <a:txBody>
                    <a:bodyPr/>
                    <a:lstStyle/>
                    <a:p>
                      <a:pPr algn="l" fontAlgn="b"/>
                      <a:r>
                        <a:rPr lang="en-US" sz="1000" u="none" strike="noStrike" dirty="0">
                          <a:effectLst/>
                        </a:rPr>
                        <a:t>Medication Assisted Treatment</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Case management</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3257113"/>
                  </a:ext>
                </a:extLst>
              </a:tr>
              <a:tr h="315038">
                <a:tc>
                  <a:txBody>
                    <a:bodyPr/>
                    <a:lstStyle/>
                    <a:p>
                      <a:pPr algn="l" fontAlgn="b"/>
                      <a:r>
                        <a:rPr lang="en-US" sz="1000" u="none" strike="noStrike" dirty="0">
                          <a:effectLst/>
                        </a:rPr>
                        <a:t>Routine patient costs of items and services for beneficiaries enrolled in qualifying clinical trials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00" u="none" strike="noStrike" dirty="0">
                          <a:effectLst/>
                        </a:rPr>
                        <a:t>Services for individuals 65+ in an Institution for Mental Disease</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2150151"/>
                  </a:ext>
                </a:extLst>
              </a:tr>
              <a:tr h="191912">
                <a:tc>
                  <a:txBody>
                    <a:bodyPr/>
                    <a:lstStyle/>
                    <a:p>
                      <a:pPr algn="l" fontAlgn="b"/>
                      <a:r>
                        <a:rPr lang="en-US" sz="1000" u="none" strike="noStrike" dirty="0">
                          <a:effectLst/>
                        </a:rPr>
                        <a:t>Alternative Benefit Plan (Expansion pop.)</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000" u="none" strike="noStrike" dirty="0">
                          <a:effectLst/>
                        </a:rPr>
                        <a:t>TB-related services</a:t>
                      </a:r>
                      <a:endParaRPr lang="en-US" sz="10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500" u="none" strike="noStrike" dirty="0">
                          <a:effectLst/>
                        </a:rPr>
                        <a:t> </a:t>
                      </a:r>
                      <a:endParaRPr lang="en-US" sz="500" b="0" i="0" u="none" strike="noStrike" dirty="0">
                        <a:solidFill>
                          <a:srgbClr val="000000"/>
                        </a:solidFill>
                        <a:effectLst/>
                        <a:latin typeface="Calibri" panose="020F0502020204030204" pitchFamily="34" charset="0"/>
                      </a:endParaRPr>
                    </a:p>
                  </a:txBody>
                  <a:tcPr marL="45720" marR="45720" marT="33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381191"/>
                  </a:ext>
                </a:extLst>
              </a:tr>
            </a:tbl>
          </a:graphicData>
        </a:graphic>
      </p:graphicFrame>
    </p:spTree>
    <p:extLst>
      <p:ext uri="{BB962C8B-B14F-4D97-AF65-F5344CB8AC3E}">
        <p14:creationId xmlns:p14="http://schemas.microsoft.com/office/powerpoint/2010/main" val="1594282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4F2A0-5076-4E54-B1C8-B101C8C4E1D3}"/>
              </a:ext>
            </a:extLst>
          </p:cNvPr>
          <p:cNvSpPr>
            <a:spLocks noGrp="1"/>
          </p:cNvSpPr>
          <p:nvPr>
            <p:ph type="title"/>
          </p:nvPr>
        </p:nvSpPr>
        <p:spPr/>
        <p:txBody>
          <a:bodyPr>
            <a:normAutofit/>
          </a:bodyPr>
          <a:lstStyle/>
          <a:p>
            <a:r>
              <a:rPr lang="en-US" dirty="0"/>
              <a:t>Medicaid #2: 100% Federal Reimbursement for Urban Indian Organizations</a:t>
            </a:r>
          </a:p>
        </p:txBody>
      </p:sp>
      <p:sp>
        <p:nvSpPr>
          <p:cNvPr id="3" name="Content Placeholder 2">
            <a:extLst>
              <a:ext uri="{FF2B5EF4-FFF2-40B4-BE49-F238E27FC236}">
                <a16:creationId xmlns:a16="http://schemas.microsoft.com/office/drawing/2014/main" id="{11631319-34DC-4FDF-986B-C9CD1990FC81}"/>
              </a:ext>
            </a:extLst>
          </p:cNvPr>
          <p:cNvSpPr>
            <a:spLocks noGrp="1"/>
          </p:cNvSpPr>
          <p:nvPr>
            <p:ph idx="1"/>
          </p:nvPr>
        </p:nvSpPr>
        <p:spPr>
          <a:xfrm>
            <a:off x="838200" y="1705305"/>
            <a:ext cx="10515600" cy="953670"/>
          </a:xfrm>
        </p:spPr>
        <p:txBody>
          <a:bodyPr>
            <a:normAutofit/>
          </a:bodyPr>
          <a:lstStyle/>
          <a:p>
            <a:r>
              <a:rPr lang="en-US" sz="2400" dirty="0">
                <a:effectLst/>
              </a:rPr>
              <a:t>The federal government has a treaty and trust responsibility to provide health care services to </a:t>
            </a:r>
            <a:r>
              <a:rPr lang="en-US" sz="2400" dirty="0"/>
              <a:t>Tribal Nations and their citizens. </a:t>
            </a:r>
          </a:p>
        </p:txBody>
      </p:sp>
      <p:pic>
        <p:nvPicPr>
          <p:cNvPr id="1026" name="Picture 2" descr="UIO Directory - NCUIH">
            <a:extLst>
              <a:ext uri="{FF2B5EF4-FFF2-40B4-BE49-F238E27FC236}">
                <a16:creationId xmlns:a16="http://schemas.microsoft.com/office/drawing/2014/main" id="{D4DA910B-06DD-410C-8AD1-602DD47920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84" b="723"/>
          <a:stretch/>
        </p:blipFill>
        <p:spPr bwMode="auto">
          <a:xfrm>
            <a:off x="5126788" y="2291691"/>
            <a:ext cx="6919342" cy="4167549"/>
          </a:xfrm>
          <a:prstGeom prst="rect">
            <a:avLst/>
          </a:prstGeom>
          <a:noFill/>
          <a:extLst>
            <a:ext uri="{909E8E84-426E-40DD-AFC4-6F175D3DCCD1}">
              <a14:hiddenFill xmlns:a14="http://schemas.microsoft.com/office/drawing/2010/main">
                <a:solidFill>
                  <a:srgbClr val="FFFFFF"/>
                </a:solidFill>
              </a14:hiddenFill>
            </a:ext>
          </a:extLst>
        </p:spPr>
      </p:pic>
      <p:sp>
        <p:nvSpPr>
          <p:cNvPr id="11" name="Frame 10">
            <a:extLst>
              <a:ext uri="{FF2B5EF4-FFF2-40B4-BE49-F238E27FC236}">
                <a16:creationId xmlns:a16="http://schemas.microsoft.com/office/drawing/2014/main" id="{3219963D-DBCD-484D-B594-7DA687EF64BD}"/>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12" name="Frame 11">
            <a:extLst>
              <a:ext uri="{FF2B5EF4-FFF2-40B4-BE49-F238E27FC236}">
                <a16:creationId xmlns:a16="http://schemas.microsoft.com/office/drawing/2014/main" id="{561C7F59-0E27-48C3-8240-A898B9170B0B}"/>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13" name="Isosceles Triangle 12">
            <a:extLst>
              <a:ext uri="{FF2B5EF4-FFF2-40B4-BE49-F238E27FC236}">
                <a16:creationId xmlns:a16="http://schemas.microsoft.com/office/drawing/2014/main" id="{D37CE27E-4F36-42F6-8476-A883E41569E9}"/>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B5CD537-6CBB-49DB-8983-8FE4A7B61CB3}"/>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AD9C7C7C-69BA-453D-AFDC-D0C19E3CB0BF}"/>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B9D4CAE8-AA9E-488D-8767-446A29F885F5}"/>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F4E29E4B-E6C9-47C7-B75E-DB9189320A77}"/>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60D0CE75-29BD-4CA6-9FB9-7FF1EC549B3F}"/>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12E23ACE-EE41-437E-BEE2-48B1767C3390}"/>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68CD1ED9-CAC7-42D0-9624-C3AAE649F7F7}"/>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215126B9-89DC-471E-8AD1-BC63E2A48AB6}"/>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6FB1B2C8-905A-4E3F-BC60-2786759C6337}"/>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9DF782E4-9EE5-4065-8A7F-FE07044C4E50}"/>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74EA4275-1499-4FDA-83D3-5D4C5594E95A}"/>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6FA12913-22FF-455D-86C1-5554276A171F}"/>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DADCE1B6-9A37-4127-B8A6-8F49B68E6626}"/>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071F213D-109E-4F9B-8099-F8B959C254DE}"/>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19FE35C3-129E-479B-8818-4F027BB0449D}"/>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22524755-5F2E-4AEF-9E76-4D8CA4D4FA84}"/>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3CA93A69-77D6-4B76-93A6-78706FF4A07F}"/>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E8C12D66-8769-46B1-B27A-670244D6527D}"/>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F6811DCC-DC64-4AF8-A11D-1408C8C74817}"/>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605FAA2D-EFC2-453A-8483-62054C2FD548}"/>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B76DA538-5EC6-4712-B82B-8B2954D66B09}"/>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0BDB3D14-AAD2-408F-A178-2DEFB497E498}"/>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D72C2AF0-71AD-41ED-B9C1-631986540BBF}"/>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C4F3EAC9-DC81-4860-A3C4-0A87986608D1}"/>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B4511F7E-3648-44F3-8928-3DA121D4113E}"/>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617B16A4-9B46-436C-9608-94F9E3D02135}"/>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6FB30D82-BB00-477B-AA5B-953C794F0938}"/>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11EA2EB5-A0DB-40F9-83C2-20F149CA2A12}"/>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E579CFC7-A679-4F91-84EB-0B655208F16A}"/>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C4080AA8-98B8-4F50-B109-BBB5BC70B198}"/>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DBBBB1DB-9105-41A7-AA15-9CE1BA99BCAB}"/>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52896B16-F04A-4428-ADAF-97A6F3E702F7}"/>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0EE3DF51-75F7-4FD3-A605-B95521C66DEB}"/>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5A1FFE2A-110A-4DDC-8E54-FB8A7BAA6191}"/>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1DEE00A1-507C-43CD-B8BB-699429EA5B64}"/>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E8BBC2FF-250F-4E48-88B7-AE88C7F85601}"/>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01393274-633A-479B-9862-3C018CE43FD5}"/>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E9221478-F289-426B-A5E8-F21C618A9ACF}"/>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46E6F02B-503B-4A21-9571-9D9E9784C95A}"/>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E3CADFBC-E336-4A28-A266-A4D664B717B0}"/>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4" name="Isosceles Triangle 53">
            <a:extLst>
              <a:ext uri="{FF2B5EF4-FFF2-40B4-BE49-F238E27FC236}">
                <a16:creationId xmlns:a16="http://schemas.microsoft.com/office/drawing/2014/main" id="{9E2B288A-F70A-4265-8D8C-0E1DB9503DA4}"/>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17B27638-4CA7-441E-BE20-F208AE42286F}"/>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54C8B2F9-F459-4955-A29A-E3903F00FE9E}"/>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7E85CB6F-6CBE-45C7-B946-DB2955120243}"/>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91CC055B-BDFB-44A4-8170-EE3B95746074}"/>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59" name="Picture 58">
            <a:extLst>
              <a:ext uri="{FF2B5EF4-FFF2-40B4-BE49-F238E27FC236}">
                <a16:creationId xmlns:a16="http://schemas.microsoft.com/office/drawing/2014/main" id="{FF21E18C-0873-4C7B-BAB2-13B7C9CE6B01}"/>
              </a:ext>
            </a:extLst>
          </p:cNvPr>
          <p:cNvPicPr>
            <a:picLocks noChangeAspect="1"/>
          </p:cNvPicPr>
          <p:nvPr/>
        </p:nvPicPr>
        <p:blipFill>
          <a:blip r:embed="rId3"/>
          <a:stretch>
            <a:fillRect/>
          </a:stretch>
        </p:blipFill>
        <p:spPr>
          <a:xfrm>
            <a:off x="4166068" y="3646206"/>
            <a:ext cx="2669004" cy="2786509"/>
          </a:xfrm>
          <a:prstGeom prst="rect">
            <a:avLst/>
          </a:prstGeom>
        </p:spPr>
      </p:pic>
      <p:sp>
        <p:nvSpPr>
          <p:cNvPr id="60" name="Content Placeholder 2">
            <a:extLst>
              <a:ext uri="{FF2B5EF4-FFF2-40B4-BE49-F238E27FC236}">
                <a16:creationId xmlns:a16="http://schemas.microsoft.com/office/drawing/2014/main" id="{5A24E9B5-A80E-41BB-8E23-F9374ABFD183}"/>
              </a:ext>
            </a:extLst>
          </p:cNvPr>
          <p:cNvSpPr txBox="1">
            <a:spLocks/>
          </p:cNvSpPr>
          <p:nvPr/>
        </p:nvSpPr>
        <p:spPr>
          <a:xfrm>
            <a:off x="838199" y="2469067"/>
            <a:ext cx="4227095" cy="39034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effectLst/>
                <a:cs typeface="Segoe UI" panose="020B0502040204020203" pitchFamily="34" charset="0"/>
              </a:rPr>
              <a:t>The federal government currently covers the entire cost of Medicaid services provided to AI/AN beneficiaries at IHS and Tribal facilities, but not UIOs. </a:t>
            </a:r>
          </a:p>
          <a:p>
            <a:r>
              <a:rPr lang="en-US" sz="2400" b="1" dirty="0">
                <a:cs typeface="Segoe UI" panose="020B0502040204020203" pitchFamily="34" charset="0"/>
              </a:rPr>
              <a:t>Congress should permanently authorize a 100% FMAP for services received through Urban Indian Organizations. </a:t>
            </a:r>
            <a:endParaRPr lang="en-US" sz="2400" dirty="0">
              <a:cs typeface="Segoe UI" panose="020B0502040204020203" pitchFamily="34" charset="0"/>
            </a:endParaRPr>
          </a:p>
          <a:p>
            <a:endParaRPr lang="en-US" sz="2400" dirty="0">
              <a:cs typeface="Segoe UI" panose="020B0502040204020203" pitchFamily="34" charset="0"/>
            </a:endParaRPr>
          </a:p>
        </p:txBody>
      </p:sp>
    </p:spTree>
    <p:extLst>
      <p:ext uri="{BB962C8B-B14F-4D97-AF65-F5344CB8AC3E}">
        <p14:creationId xmlns:p14="http://schemas.microsoft.com/office/powerpoint/2010/main" val="2623604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9AE2-7534-4F94-8B74-FD5AD80A45D5}"/>
              </a:ext>
            </a:extLst>
          </p:cNvPr>
          <p:cNvSpPr>
            <a:spLocks noGrp="1"/>
          </p:cNvSpPr>
          <p:nvPr>
            <p:ph type="title"/>
          </p:nvPr>
        </p:nvSpPr>
        <p:spPr/>
        <p:txBody>
          <a:bodyPr>
            <a:normAutofit/>
          </a:bodyPr>
          <a:lstStyle/>
          <a:p>
            <a:r>
              <a:rPr lang="en-US" dirty="0"/>
              <a:t>Medicaid #3: Cover Services Delivered in Non-Facility Settings</a:t>
            </a:r>
          </a:p>
        </p:txBody>
      </p:sp>
      <p:sp>
        <p:nvSpPr>
          <p:cNvPr id="3" name="Content Placeholder 2">
            <a:extLst>
              <a:ext uri="{FF2B5EF4-FFF2-40B4-BE49-F238E27FC236}">
                <a16:creationId xmlns:a16="http://schemas.microsoft.com/office/drawing/2014/main" id="{AD0F5090-9BF3-4FA2-9A5F-7A77EA51BB13}"/>
              </a:ext>
            </a:extLst>
          </p:cNvPr>
          <p:cNvSpPr>
            <a:spLocks noGrp="1"/>
          </p:cNvSpPr>
          <p:nvPr>
            <p:ph idx="1"/>
          </p:nvPr>
        </p:nvSpPr>
        <p:spPr>
          <a:xfrm>
            <a:off x="838201" y="1705304"/>
            <a:ext cx="7810500" cy="4515021"/>
          </a:xfrm>
        </p:spPr>
        <p:txBody>
          <a:bodyPr>
            <a:normAutofit fontScale="92500" lnSpcReduction="20000"/>
          </a:bodyPr>
          <a:lstStyle/>
          <a:p>
            <a:r>
              <a:rPr lang="en-US" dirty="0"/>
              <a:t>An essential part of the Indian health system is services provided in non-facility settings, including schools, community centers, and patient homes.</a:t>
            </a:r>
          </a:p>
          <a:p>
            <a:r>
              <a:rPr lang="en-US" dirty="0"/>
              <a:t>Many Tribal communities are too small or remote to have a brick-and-mortar clinic, so all local services are provided in the community. </a:t>
            </a:r>
          </a:p>
          <a:p>
            <a:r>
              <a:rPr lang="en-US" dirty="0"/>
              <a:t>CMS previously interpreted the definition of “clinic services” narrowly, prohibiting Medicaid coverage for services in the community. </a:t>
            </a:r>
          </a:p>
          <a:p>
            <a:r>
              <a:rPr lang="en-US" dirty="0"/>
              <a:t>The CY2025 OPPS Final Rule fixed this administratively.</a:t>
            </a:r>
          </a:p>
          <a:p>
            <a:r>
              <a:rPr lang="en-US" b="1" dirty="0"/>
              <a:t>Congress should statutorily ensure the “clinic services” definition allows reimbursements for services furnished by IHS and Tribal clinics wherever the care is delivered.</a:t>
            </a:r>
          </a:p>
        </p:txBody>
      </p:sp>
      <p:pic>
        <p:nvPicPr>
          <p:cNvPr id="4" name="Picture 6" descr="17,200+ Home Care Stock Illustrations, Royalty-Free Vector Graphics &amp; Clip  Art - iStock | Caregiver, Home health care, Nurse">
            <a:extLst>
              <a:ext uri="{FF2B5EF4-FFF2-40B4-BE49-F238E27FC236}">
                <a16:creationId xmlns:a16="http://schemas.microsoft.com/office/drawing/2014/main" id="{D50407DF-9B01-442A-BDD0-C695654F7B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601" t="53271" r="7641" b="9000"/>
          <a:stretch/>
        </p:blipFill>
        <p:spPr bwMode="auto">
          <a:xfrm>
            <a:off x="10372003" y="1538517"/>
            <a:ext cx="1222487" cy="11216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17,200+ Home Care Stock Illustrations, Royalty-Free Vector Graphics &amp; Clip  Art - iStock | Caregiver, Home health care, Nurse">
            <a:extLst>
              <a:ext uri="{FF2B5EF4-FFF2-40B4-BE49-F238E27FC236}">
                <a16:creationId xmlns:a16="http://schemas.microsoft.com/office/drawing/2014/main" id="{CD962306-2F11-42A9-877E-408DA3D04A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843" t="50893" r="66013" b="7477"/>
          <a:stretch/>
        </p:blipFill>
        <p:spPr bwMode="auto">
          <a:xfrm>
            <a:off x="8787057" y="1559693"/>
            <a:ext cx="1481744" cy="16500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17,200+ Home Care Stock Illustrations, Royalty-Free Vector Graphics &amp; Clip  Art - iStock | Caregiver, Home health care, Nurse">
            <a:extLst>
              <a:ext uri="{FF2B5EF4-FFF2-40B4-BE49-F238E27FC236}">
                <a16:creationId xmlns:a16="http://schemas.microsoft.com/office/drawing/2014/main" id="{57740EC1-992E-4A33-9159-95EEEAFE58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168" t="5789" r="38074" b="47482"/>
          <a:stretch/>
        </p:blipFill>
        <p:spPr bwMode="auto">
          <a:xfrm>
            <a:off x="8493729" y="3889449"/>
            <a:ext cx="954797" cy="10849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When is Telehealth a Good Option? - Fast Pace Health">
            <a:extLst>
              <a:ext uri="{FF2B5EF4-FFF2-40B4-BE49-F238E27FC236}">
                <a16:creationId xmlns:a16="http://schemas.microsoft.com/office/drawing/2014/main" id="{898404E7-F7BA-4581-90B9-58E2D36039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85659" y="4974445"/>
            <a:ext cx="1383142" cy="12808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17,200+ Home Care Stock Illustrations, Royalty-Free Vector Graphics &amp; Clip  Art - iStock | Caregiver, Home health care, Nurse">
            <a:extLst>
              <a:ext uri="{FF2B5EF4-FFF2-40B4-BE49-F238E27FC236}">
                <a16:creationId xmlns:a16="http://schemas.microsoft.com/office/drawing/2014/main" id="{947016EE-7C19-48E8-B01F-CA890213FE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150" t="4894" r="67320" b="48376"/>
          <a:stretch/>
        </p:blipFill>
        <p:spPr bwMode="auto">
          <a:xfrm>
            <a:off x="9396657" y="3139700"/>
            <a:ext cx="1124712" cy="15621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17,200+ Home Care Stock Illustrations, Royalty-Free Vector Graphics &amp; Clip  Art - iStock | Caregiver, Home health care, Nurse">
            <a:extLst>
              <a:ext uri="{FF2B5EF4-FFF2-40B4-BE49-F238E27FC236}">
                <a16:creationId xmlns:a16="http://schemas.microsoft.com/office/drawing/2014/main" id="{8B5785BB-23F5-45D5-B17A-A8BA5AF41A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294" t="53271" r="39869" b="6219"/>
          <a:stretch/>
        </p:blipFill>
        <p:spPr bwMode="auto">
          <a:xfrm>
            <a:off x="10292857" y="4264533"/>
            <a:ext cx="1447800" cy="16514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17,200+ Home Care Stock Illustrations, Royalty-Free Vector Graphics &amp; Clip  Art - iStock | Caregiver, Home health care, Nurse">
            <a:extLst>
              <a:ext uri="{FF2B5EF4-FFF2-40B4-BE49-F238E27FC236}">
                <a16:creationId xmlns:a16="http://schemas.microsoft.com/office/drawing/2014/main" id="{EE2D6CB7-3BAB-4EC3-AC67-20F67CE53B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927" t="7668" r="12543" b="45603"/>
          <a:stretch/>
        </p:blipFill>
        <p:spPr bwMode="auto">
          <a:xfrm>
            <a:off x="10396188" y="2647950"/>
            <a:ext cx="1124712" cy="1562099"/>
          </a:xfrm>
          <a:prstGeom prst="rect">
            <a:avLst/>
          </a:prstGeom>
          <a:noFill/>
          <a:extLst>
            <a:ext uri="{909E8E84-426E-40DD-AFC4-6F175D3DCCD1}">
              <a14:hiddenFill xmlns:a14="http://schemas.microsoft.com/office/drawing/2010/main">
                <a:solidFill>
                  <a:srgbClr val="FFFFFF"/>
                </a:solidFill>
              </a14:hiddenFill>
            </a:ext>
          </a:extLst>
        </p:spPr>
      </p:pic>
      <p:sp>
        <p:nvSpPr>
          <p:cNvPr id="11" name="Frame 10">
            <a:extLst>
              <a:ext uri="{FF2B5EF4-FFF2-40B4-BE49-F238E27FC236}">
                <a16:creationId xmlns:a16="http://schemas.microsoft.com/office/drawing/2014/main" id="{E91FC48E-C0EA-42C0-85AC-61FF5F7EC4FE}"/>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12" name="Frame 11">
            <a:extLst>
              <a:ext uri="{FF2B5EF4-FFF2-40B4-BE49-F238E27FC236}">
                <a16:creationId xmlns:a16="http://schemas.microsoft.com/office/drawing/2014/main" id="{FA8BDC12-4CBF-4805-93B1-BC1CCAEA16A3}"/>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13" name="Isosceles Triangle 12">
            <a:extLst>
              <a:ext uri="{FF2B5EF4-FFF2-40B4-BE49-F238E27FC236}">
                <a16:creationId xmlns:a16="http://schemas.microsoft.com/office/drawing/2014/main" id="{D71C5C7D-4C84-44F0-BE7E-39A7EB250606}"/>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B8A90232-5DD5-4676-90F0-573C8FFCBE5F}"/>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60CDED35-C3CC-4BFF-8E22-77259A9F02CD}"/>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A0B1656A-E7ED-4284-AEC4-F1DACEED2107}"/>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A2D7B08F-1AE1-4FC1-AA15-6136E4EA102B}"/>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7CE440B1-33AC-4AC6-9A03-5D728345074C}"/>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263B9D8F-7516-4DBD-AEAF-A6BD1EFC9D42}"/>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51317D69-826B-40DB-9FE4-37B7133FEE10}"/>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232125ED-0BDB-46D0-8F11-465E59610E68}"/>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58363C5E-B69A-440A-8679-6E591C56DF43}"/>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DB37647B-0C42-41E5-A571-29A628397D3C}"/>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ED4BDAD8-B4A3-48F1-A0DC-244F20F72D33}"/>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1AC20102-0E97-4FF7-B42C-81C04EFE62AD}"/>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5C49B772-CB85-4457-8E38-32B9368D4354}"/>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18C183B2-56B6-402C-B5FD-933DC2ACE444}"/>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54C82ACF-42AD-4588-9C22-B7B9B5AAA2D4}"/>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FC70DD31-CC48-462F-99B5-89D3DB67F7E1}"/>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3B306BCC-D82B-41D0-A2F3-9EDACB198C6A}"/>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F5547DD7-DE37-4A33-A0D1-1D08A1B13834}"/>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43E15F6E-B7D8-4853-8968-5F41BF00481F}"/>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F254C67C-A2B5-4097-9ED5-7ED1299B9286}"/>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72211D6E-B136-4463-8989-76555408E69B}"/>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143A0866-8811-41C3-A53C-F4D405BB0F9A}"/>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FAD3C9B7-B47C-4E12-941A-AAE19F6AD582}"/>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2F30D7B9-13B5-42E4-B294-9401A93CDB47}"/>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57C4376A-A9E1-4F1C-9B87-625F2870C5D7}"/>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2D3470E6-41BA-480C-8A07-434129FE6492}"/>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0BA5FC0B-DBE5-4632-8873-DB25A24AEE42}"/>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0D7F239E-9690-4155-BBE1-021C21192B03}"/>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69126DBC-6385-4D7B-BBA0-064E4144A8A7}"/>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BCDA598D-42B8-40EF-B028-81CEBA35B3AB}"/>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43C11871-F904-4A29-A787-DE2B0BE7BB18}"/>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CD96BAD3-AE50-423E-832A-738FD269D922}"/>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4E5938ED-8240-41CD-B684-D166F6EA7E9A}"/>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A70E3FE0-D2EC-401B-9502-83644FF33C16}"/>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50C66922-D32D-40FF-B5B3-4089CBD07929}"/>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3C59C340-8727-4AF0-847E-1089C9B40E75}"/>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2A242803-3F22-46A8-AF44-2EAF4A48AC32}"/>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0BBB3145-9553-4372-AC06-139979F616A8}"/>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A7DB8CAC-1FF6-4A41-B972-3AE3E12359C7}"/>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BCB59A73-DA32-4CCA-863D-748C330D929F}"/>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4" name="Isosceles Triangle 53">
            <a:extLst>
              <a:ext uri="{FF2B5EF4-FFF2-40B4-BE49-F238E27FC236}">
                <a16:creationId xmlns:a16="http://schemas.microsoft.com/office/drawing/2014/main" id="{F536814E-4D58-4F89-BE95-E79F2BA2B51A}"/>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544A60D6-21A9-4A6B-A1A8-32B664800318}"/>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0D508568-A635-49FC-9231-95E3CC1BF6BC}"/>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85646029-8242-458C-BD2E-8F48DEE2F77E}"/>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9E1F7C03-76CD-4E44-B03E-346FB5B585C9}"/>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3372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738DD-34B4-4E40-9E16-4AB90BAD2B37}"/>
              </a:ext>
            </a:extLst>
          </p:cNvPr>
          <p:cNvSpPr>
            <a:spLocks noGrp="1"/>
          </p:cNvSpPr>
          <p:nvPr>
            <p:ph type="title"/>
          </p:nvPr>
        </p:nvSpPr>
        <p:spPr>
          <a:xfrm>
            <a:off x="838200" y="2766219"/>
            <a:ext cx="10515600" cy="1325563"/>
          </a:xfrm>
        </p:spPr>
        <p:txBody>
          <a:bodyPr/>
          <a:lstStyle/>
          <a:p>
            <a:pPr algn="ctr"/>
            <a:r>
              <a:rPr lang="en-US" dirty="0"/>
              <a:t>Medicare Priorities</a:t>
            </a:r>
          </a:p>
        </p:txBody>
      </p:sp>
      <p:sp>
        <p:nvSpPr>
          <p:cNvPr id="13" name="Frame 12">
            <a:extLst>
              <a:ext uri="{FF2B5EF4-FFF2-40B4-BE49-F238E27FC236}">
                <a16:creationId xmlns:a16="http://schemas.microsoft.com/office/drawing/2014/main" id="{0C8A943C-3081-45C8-AAD2-9CC39D088810}"/>
              </a:ext>
            </a:extLst>
          </p:cNvPr>
          <p:cNvSpPr/>
          <p:nvPr/>
        </p:nvSpPr>
        <p:spPr>
          <a:xfrm>
            <a:off x="0" y="0"/>
            <a:ext cx="12192000" cy="6858000"/>
          </a:xfrm>
          <a:prstGeom prst="frame">
            <a:avLst>
              <a:gd name="adj1" fmla="val 15833"/>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14" name="Frame 13">
            <a:extLst>
              <a:ext uri="{FF2B5EF4-FFF2-40B4-BE49-F238E27FC236}">
                <a16:creationId xmlns:a16="http://schemas.microsoft.com/office/drawing/2014/main" id="{55A7BB6F-4FB4-4FF4-B52E-A060F56D9EE7}"/>
              </a:ext>
            </a:extLst>
          </p:cNvPr>
          <p:cNvSpPr/>
          <p:nvPr/>
        </p:nvSpPr>
        <p:spPr>
          <a:xfrm>
            <a:off x="1307432" y="1263316"/>
            <a:ext cx="9577136" cy="4331369"/>
          </a:xfrm>
          <a:prstGeom prst="frame">
            <a:avLst>
              <a:gd name="adj1" fmla="val 1111"/>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66522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ame 25">
            <a:extLst>
              <a:ext uri="{FF2B5EF4-FFF2-40B4-BE49-F238E27FC236}">
                <a16:creationId xmlns:a16="http://schemas.microsoft.com/office/drawing/2014/main" id="{AF396BC0-10F7-48BA-BC21-9D2994E8B88B}"/>
              </a:ext>
            </a:extLst>
          </p:cNvPr>
          <p:cNvSpPr/>
          <p:nvPr/>
        </p:nvSpPr>
        <p:spPr>
          <a:xfrm>
            <a:off x="0" y="0"/>
            <a:ext cx="12192000" cy="6858000"/>
          </a:xfrm>
          <a:prstGeom prst="frame">
            <a:avLst>
              <a:gd name="adj1" fmla="val 35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FBACD1D-2727-4476-8E27-F802C50AA8DD}"/>
              </a:ext>
            </a:extLst>
          </p:cNvPr>
          <p:cNvSpPr>
            <a:spLocks noGrp="1"/>
          </p:cNvSpPr>
          <p:nvPr>
            <p:ph type="title"/>
          </p:nvPr>
        </p:nvSpPr>
        <p:spPr>
          <a:xfrm>
            <a:off x="838200" y="365125"/>
            <a:ext cx="7787963" cy="1325563"/>
          </a:xfrm>
        </p:spPr>
        <p:txBody>
          <a:bodyPr>
            <a:normAutofit/>
          </a:bodyPr>
          <a:lstStyle/>
          <a:p>
            <a:r>
              <a:rPr lang="en-US" dirty="0"/>
              <a:t>Medicare #1: Exempt Tribal Elders from Medicare Cost-Sharing</a:t>
            </a:r>
          </a:p>
        </p:txBody>
      </p:sp>
      <p:sp>
        <p:nvSpPr>
          <p:cNvPr id="3" name="Content Placeholder 2">
            <a:extLst>
              <a:ext uri="{FF2B5EF4-FFF2-40B4-BE49-F238E27FC236}">
                <a16:creationId xmlns:a16="http://schemas.microsoft.com/office/drawing/2014/main" id="{2BAE94B5-0A05-4F81-A9C1-40912C716C35}"/>
              </a:ext>
            </a:extLst>
          </p:cNvPr>
          <p:cNvSpPr>
            <a:spLocks noGrp="1"/>
          </p:cNvSpPr>
          <p:nvPr>
            <p:ph idx="1"/>
          </p:nvPr>
        </p:nvSpPr>
        <p:spPr>
          <a:xfrm>
            <a:off x="838201" y="1705304"/>
            <a:ext cx="8987338" cy="2999043"/>
          </a:xfrm>
        </p:spPr>
        <p:txBody>
          <a:bodyPr>
            <a:normAutofit/>
          </a:bodyPr>
          <a:lstStyle/>
          <a:p>
            <a:r>
              <a:rPr lang="en-US" sz="3000" dirty="0"/>
              <a:t>Congress exempted Tribal citizens from Medicaid cost-sharing because of the federal government’s obligation to provide healthcare to Tribal Nations. </a:t>
            </a:r>
          </a:p>
          <a:p>
            <a:r>
              <a:rPr lang="en-US" sz="3000" dirty="0"/>
              <a:t>No similar exemption exists for Medicare. </a:t>
            </a:r>
          </a:p>
        </p:txBody>
      </p:sp>
      <p:graphicFrame>
        <p:nvGraphicFramePr>
          <p:cNvPr id="6" name="Chart 5">
            <a:extLst>
              <a:ext uri="{FF2B5EF4-FFF2-40B4-BE49-F238E27FC236}">
                <a16:creationId xmlns:a16="http://schemas.microsoft.com/office/drawing/2014/main" id="{C8100D2E-876A-4C13-9526-5FB3C16C7C7E}"/>
              </a:ext>
            </a:extLst>
          </p:cNvPr>
          <p:cNvGraphicFramePr/>
          <p:nvPr>
            <p:extLst>
              <p:ext uri="{D42A27DB-BD31-4B8C-83A1-F6EECF244321}">
                <p14:modId xmlns:p14="http://schemas.microsoft.com/office/powerpoint/2010/main" val="4085785963"/>
              </p:ext>
            </p:extLst>
          </p:nvPr>
        </p:nvGraphicFramePr>
        <p:xfrm>
          <a:off x="6178870" y="266827"/>
          <a:ext cx="5551905" cy="5509150"/>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a:extLst>
              <a:ext uri="{FF2B5EF4-FFF2-40B4-BE49-F238E27FC236}">
                <a16:creationId xmlns:a16="http://schemas.microsoft.com/office/drawing/2014/main" id="{3B7A3643-58D8-4A08-A7B6-1E94EBB1F738}"/>
              </a:ext>
            </a:extLst>
          </p:cNvPr>
          <p:cNvCxnSpPr>
            <a:cxnSpLocks/>
          </p:cNvCxnSpPr>
          <p:nvPr/>
        </p:nvCxnSpPr>
        <p:spPr>
          <a:xfrm>
            <a:off x="6239033" y="5848825"/>
            <a:ext cx="1463040" cy="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FBAA49C6-56B0-4297-8F97-D5F3CB526796}"/>
              </a:ext>
            </a:extLst>
          </p:cNvPr>
          <p:cNvCxnSpPr>
            <a:cxnSpLocks/>
          </p:cNvCxnSpPr>
          <p:nvPr/>
        </p:nvCxnSpPr>
        <p:spPr>
          <a:xfrm>
            <a:off x="6239032" y="5706969"/>
            <a:ext cx="0" cy="274320"/>
          </a:xfrm>
          <a:prstGeom prst="line">
            <a:avLst/>
          </a:prstGeom>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1BFE4647-6378-4C5F-98DD-6747F3D02217}"/>
              </a:ext>
            </a:extLst>
          </p:cNvPr>
          <p:cNvSpPr txBox="1"/>
          <p:nvPr/>
        </p:nvSpPr>
        <p:spPr>
          <a:xfrm>
            <a:off x="7631356" y="5690241"/>
            <a:ext cx="914400" cy="307777"/>
          </a:xfrm>
          <a:prstGeom prst="rect">
            <a:avLst/>
          </a:prstGeom>
          <a:noFill/>
        </p:spPr>
        <p:txBody>
          <a:bodyPr wrap="square" rtlCol="0">
            <a:spAutoFit/>
          </a:bodyPr>
          <a:lstStyle/>
          <a:p>
            <a:pPr algn="ctr"/>
            <a:r>
              <a:rPr lang="en-US" sz="1400" dirty="0"/>
              <a:t>Medicaid</a:t>
            </a:r>
          </a:p>
        </p:txBody>
      </p:sp>
      <p:cxnSp>
        <p:nvCxnSpPr>
          <p:cNvPr id="19" name="Straight Connector 18">
            <a:extLst>
              <a:ext uri="{FF2B5EF4-FFF2-40B4-BE49-F238E27FC236}">
                <a16:creationId xmlns:a16="http://schemas.microsoft.com/office/drawing/2014/main" id="{865E68FF-6BDE-4557-8194-19D9184159C5}"/>
              </a:ext>
            </a:extLst>
          </p:cNvPr>
          <p:cNvCxnSpPr>
            <a:cxnSpLocks/>
          </p:cNvCxnSpPr>
          <p:nvPr/>
        </p:nvCxnSpPr>
        <p:spPr>
          <a:xfrm flipH="1">
            <a:off x="8482256" y="5848825"/>
            <a:ext cx="1463040" cy="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8C39F53E-2178-4F2F-8D11-64B0CFAF76DC}"/>
              </a:ext>
            </a:extLst>
          </p:cNvPr>
          <p:cNvCxnSpPr>
            <a:cxnSpLocks/>
          </p:cNvCxnSpPr>
          <p:nvPr/>
        </p:nvCxnSpPr>
        <p:spPr>
          <a:xfrm flipH="1">
            <a:off x="9946872" y="5706969"/>
            <a:ext cx="0" cy="27432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8E6AD7-7B7F-4820-97EF-9A8D3EC9701C}"/>
              </a:ext>
            </a:extLst>
          </p:cNvPr>
          <p:cNvCxnSpPr>
            <a:cxnSpLocks/>
          </p:cNvCxnSpPr>
          <p:nvPr/>
        </p:nvCxnSpPr>
        <p:spPr>
          <a:xfrm>
            <a:off x="10115877" y="5848825"/>
            <a:ext cx="457200" cy="0"/>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5009D99C-28C6-42E4-9E78-5D7D08A4F077}"/>
              </a:ext>
            </a:extLst>
          </p:cNvPr>
          <p:cNvCxnSpPr>
            <a:cxnSpLocks/>
          </p:cNvCxnSpPr>
          <p:nvPr/>
        </p:nvCxnSpPr>
        <p:spPr>
          <a:xfrm>
            <a:off x="10115876" y="5711665"/>
            <a:ext cx="0" cy="274320"/>
          </a:xfrm>
          <a:prstGeom prst="line">
            <a:avLst/>
          </a:prstGeom>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164E4F1E-1AE2-418F-94FD-14D9D96FA98B}"/>
              </a:ext>
            </a:extLst>
          </p:cNvPr>
          <p:cNvSpPr txBox="1"/>
          <p:nvPr/>
        </p:nvSpPr>
        <p:spPr>
          <a:xfrm>
            <a:off x="10490192" y="5690241"/>
            <a:ext cx="914400" cy="307777"/>
          </a:xfrm>
          <a:prstGeom prst="rect">
            <a:avLst/>
          </a:prstGeom>
          <a:noFill/>
        </p:spPr>
        <p:txBody>
          <a:bodyPr wrap="square" rtlCol="0">
            <a:spAutoFit/>
          </a:bodyPr>
          <a:lstStyle/>
          <a:p>
            <a:pPr algn="ctr"/>
            <a:r>
              <a:rPr lang="en-US" sz="1400" dirty="0"/>
              <a:t>Medicare</a:t>
            </a:r>
          </a:p>
        </p:txBody>
      </p:sp>
      <p:cxnSp>
        <p:nvCxnSpPr>
          <p:cNvPr id="24" name="Straight Connector 23">
            <a:extLst>
              <a:ext uri="{FF2B5EF4-FFF2-40B4-BE49-F238E27FC236}">
                <a16:creationId xmlns:a16="http://schemas.microsoft.com/office/drawing/2014/main" id="{84CFE766-6C5E-4F13-90AF-2372A1557F21}"/>
              </a:ext>
            </a:extLst>
          </p:cNvPr>
          <p:cNvCxnSpPr>
            <a:cxnSpLocks/>
          </p:cNvCxnSpPr>
          <p:nvPr/>
        </p:nvCxnSpPr>
        <p:spPr>
          <a:xfrm flipH="1">
            <a:off x="11312346" y="5848825"/>
            <a:ext cx="457200" cy="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0D494514-A17E-4465-B7B8-916B8AAC32E9}"/>
              </a:ext>
            </a:extLst>
          </p:cNvPr>
          <p:cNvCxnSpPr>
            <a:cxnSpLocks/>
          </p:cNvCxnSpPr>
          <p:nvPr/>
        </p:nvCxnSpPr>
        <p:spPr>
          <a:xfrm flipH="1">
            <a:off x="11778907" y="5711665"/>
            <a:ext cx="0" cy="274320"/>
          </a:xfrm>
          <a:prstGeom prst="line">
            <a:avLst/>
          </a:prstGeom>
        </p:spPr>
        <p:style>
          <a:lnRef idx="1">
            <a:schemeClr val="dk1"/>
          </a:lnRef>
          <a:fillRef idx="0">
            <a:schemeClr val="dk1"/>
          </a:fillRef>
          <a:effectRef idx="0">
            <a:schemeClr val="dk1"/>
          </a:effectRef>
          <a:fontRef idx="minor">
            <a:schemeClr val="tx1"/>
          </a:fontRef>
        </p:style>
      </p:cxnSp>
      <p:sp>
        <p:nvSpPr>
          <p:cNvPr id="27" name="Frame 26">
            <a:extLst>
              <a:ext uri="{FF2B5EF4-FFF2-40B4-BE49-F238E27FC236}">
                <a16:creationId xmlns:a16="http://schemas.microsoft.com/office/drawing/2014/main" id="{FA914DC2-D183-40F0-9BF8-9E8E9012AF29}"/>
              </a:ext>
            </a:extLst>
          </p:cNvPr>
          <p:cNvSpPr/>
          <p:nvPr/>
        </p:nvSpPr>
        <p:spPr>
          <a:xfrm>
            <a:off x="342900" y="365126"/>
            <a:ext cx="11506200" cy="6127749"/>
          </a:xfrm>
          <a:prstGeom prst="frame">
            <a:avLst>
              <a:gd name="adj1" fmla="val 326"/>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28" name="Isosceles Triangle 27">
            <a:extLst>
              <a:ext uri="{FF2B5EF4-FFF2-40B4-BE49-F238E27FC236}">
                <a16:creationId xmlns:a16="http://schemas.microsoft.com/office/drawing/2014/main" id="{007C3838-5951-4664-8DE0-5DBF6AAB87EF}"/>
              </a:ext>
            </a:extLst>
          </p:cNvPr>
          <p:cNvSpPr/>
          <p:nvPr/>
        </p:nvSpPr>
        <p:spPr>
          <a:xfrm rot="5400000">
            <a:off x="1143244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E370FC5C-417D-4F2F-9A68-811807B969BF}"/>
              </a:ext>
            </a:extLst>
          </p:cNvPr>
          <p:cNvSpPr/>
          <p:nvPr/>
        </p:nvSpPr>
        <p:spPr>
          <a:xfrm rot="5400000">
            <a:off x="891633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E4C2CFE2-0BF7-46C6-8945-EFF53C4752BE}"/>
              </a:ext>
            </a:extLst>
          </p:cNvPr>
          <p:cNvSpPr/>
          <p:nvPr/>
        </p:nvSpPr>
        <p:spPr>
          <a:xfrm rot="5400000">
            <a:off x="941955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AA4BF551-3548-4665-A5C8-45CAE4741399}"/>
              </a:ext>
            </a:extLst>
          </p:cNvPr>
          <p:cNvSpPr/>
          <p:nvPr/>
        </p:nvSpPr>
        <p:spPr>
          <a:xfrm rot="5400000">
            <a:off x="992278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C18AC77A-57FD-42D0-B0C7-01498FE207A4}"/>
              </a:ext>
            </a:extLst>
          </p:cNvPr>
          <p:cNvSpPr/>
          <p:nvPr/>
        </p:nvSpPr>
        <p:spPr>
          <a:xfrm rot="5400000">
            <a:off x="1042600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54A16A31-5F8C-4B35-B0A1-54A4B33D1856}"/>
              </a:ext>
            </a:extLst>
          </p:cNvPr>
          <p:cNvSpPr/>
          <p:nvPr/>
        </p:nvSpPr>
        <p:spPr>
          <a:xfrm rot="5400000">
            <a:off x="1092922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AE9C1E08-3E63-4A9B-AF48-102C92173BFE}"/>
              </a:ext>
            </a:extLst>
          </p:cNvPr>
          <p:cNvSpPr/>
          <p:nvPr/>
        </p:nvSpPr>
        <p:spPr>
          <a:xfrm rot="5400000">
            <a:off x="841311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6961897F-4AF5-4D21-9AE3-97A4B2AA4024}"/>
              </a:ext>
            </a:extLst>
          </p:cNvPr>
          <p:cNvSpPr/>
          <p:nvPr/>
        </p:nvSpPr>
        <p:spPr>
          <a:xfrm rot="5400000" flipV="1">
            <a:off x="1166134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D933CA9C-4904-4970-8B67-BD4E465611B8}"/>
              </a:ext>
            </a:extLst>
          </p:cNvPr>
          <p:cNvSpPr/>
          <p:nvPr/>
        </p:nvSpPr>
        <p:spPr>
          <a:xfrm rot="5400000" flipV="1">
            <a:off x="914523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1202D08E-E43A-4457-AB8F-EAF3A08DF9EB}"/>
              </a:ext>
            </a:extLst>
          </p:cNvPr>
          <p:cNvSpPr/>
          <p:nvPr/>
        </p:nvSpPr>
        <p:spPr>
          <a:xfrm rot="5400000" flipV="1">
            <a:off x="964846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427BD78E-A699-4263-BDA4-0F253153F09C}"/>
              </a:ext>
            </a:extLst>
          </p:cNvPr>
          <p:cNvSpPr/>
          <p:nvPr/>
        </p:nvSpPr>
        <p:spPr>
          <a:xfrm rot="5400000" flipV="1">
            <a:off x="1015168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53B0FCAB-0AA9-4B65-8926-C7F95EF956D3}"/>
              </a:ext>
            </a:extLst>
          </p:cNvPr>
          <p:cNvSpPr/>
          <p:nvPr/>
        </p:nvSpPr>
        <p:spPr>
          <a:xfrm rot="5400000" flipV="1">
            <a:off x="106549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6DC97232-53B1-44FA-ADAA-69B8A7BD94F1}"/>
              </a:ext>
            </a:extLst>
          </p:cNvPr>
          <p:cNvSpPr/>
          <p:nvPr/>
        </p:nvSpPr>
        <p:spPr>
          <a:xfrm rot="5400000" flipV="1">
            <a:off x="1115812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4695E5B3-C7ED-4B23-8D09-299003445090}"/>
              </a:ext>
            </a:extLst>
          </p:cNvPr>
          <p:cNvSpPr/>
          <p:nvPr/>
        </p:nvSpPr>
        <p:spPr>
          <a:xfrm rot="5400000" flipV="1">
            <a:off x="864201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5DF51235-AFB8-4194-80D1-7D8F390EBF51}"/>
              </a:ext>
            </a:extLst>
          </p:cNvPr>
          <p:cNvSpPr/>
          <p:nvPr/>
        </p:nvSpPr>
        <p:spPr>
          <a:xfrm rot="5400000">
            <a:off x="791180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A4CD02DE-706F-41B5-A92B-9394381BA342}"/>
              </a:ext>
            </a:extLst>
          </p:cNvPr>
          <p:cNvSpPr/>
          <p:nvPr/>
        </p:nvSpPr>
        <p:spPr>
          <a:xfrm rot="5400000">
            <a:off x="539569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84094393-B2B0-4DB2-8444-3FBE11B0C2E9}"/>
              </a:ext>
            </a:extLst>
          </p:cNvPr>
          <p:cNvSpPr/>
          <p:nvPr/>
        </p:nvSpPr>
        <p:spPr>
          <a:xfrm rot="5400000">
            <a:off x="589891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3B3A8459-42F8-4459-8416-147FAD8DAF98}"/>
              </a:ext>
            </a:extLst>
          </p:cNvPr>
          <p:cNvSpPr/>
          <p:nvPr/>
        </p:nvSpPr>
        <p:spPr>
          <a:xfrm rot="5400000">
            <a:off x="640214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6946C06F-EDD8-43AB-96FE-7A77BA4405F2}"/>
              </a:ext>
            </a:extLst>
          </p:cNvPr>
          <p:cNvSpPr/>
          <p:nvPr/>
        </p:nvSpPr>
        <p:spPr>
          <a:xfrm rot="5400000">
            <a:off x="690536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74E91810-1E7D-442E-A1A0-D6567E13BAB4}"/>
              </a:ext>
            </a:extLst>
          </p:cNvPr>
          <p:cNvSpPr/>
          <p:nvPr/>
        </p:nvSpPr>
        <p:spPr>
          <a:xfrm rot="5400000">
            <a:off x="740858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43387B3C-5A3B-49A4-8D7A-977F301198E2}"/>
              </a:ext>
            </a:extLst>
          </p:cNvPr>
          <p:cNvSpPr/>
          <p:nvPr/>
        </p:nvSpPr>
        <p:spPr>
          <a:xfrm rot="5400000">
            <a:off x="489247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132EEB09-7FBC-4921-81BE-3B8AFB2E9A16}"/>
              </a:ext>
            </a:extLst>
          </p:cNvPr>
          <p:cNvSpPr/>
          <p:nvPr/>
        </p:nvSpPr>
        <p:spPr>
          <a:xfrm rot="5400000" flipV="1">
            <a:off x="814070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0889A039-8FC5-4989-A05C-583ECF92788C}"/>
              </a:ext>
            </a:extLst>
          </p:cNvPr>
          <p:cNvSpPr/>
          <p:nvPr/>
        </p:nvSpPr>
        <p:spPr>
          <a:xfrm rot="5400000" flipV="1">
            <a:off x="562459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61C10230-EAE6-4C77-BD2B-B3E9342A6706}"/>
              </a:ext>
            </a:extLst>
          </p:cNvPr>
          <p:cNvSpPr/>
          <p:nvPr/>
        </p:nvSpPr>
        <p:spPr>
          <a:xfrm rot="5400000" flipV="1">
            <a:off x="612782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23EF0931-A660-409D-A8C7-A3C421C97CDD}"/>
              </a:ext>
            </a:extLst>
          </p:cNvPr>
          <p:cNvSpPr/>
          <p:nvPr/>
        </p:nvSpPr>
        <p:spPr>
          <a:xfrm rot="5400000" flipV="1">
            <a:off x="6631041"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51E02B5A-1CF3-4A4A-AFC9-407FB638ADF8}"/>
              </a:ext>
            </a:extLst>
          </p:cNvPr>
          <p:cNvSpPr/>
          <p:nvPr/>
        </p:nvSpPr>
        <p:spPr>
          <a:xfrm rot="5400000" flipV="1">
            <a:off x="7134262"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4" name="Isosceles Triangle 53">
            <a:extLst>
              <a:ext uri="{FF2B5EF4-FFF2-40B4-BE49-F238E27FC236}">
                <a16:creationId xmlns:a16="http://schemas.microsoft.com/office/drawing/2014/main" id="{0BC99E85-1307-40D8-88BD-8D7B66B7B77C}"/>
              </a:ext>
            </a:extLst>
          </p:cNvPr>
          <p:cNvSpPr/>
          <p:nvPr/>
        </p:nvSpPr>
        <p:spPr>
          <a:xfrm rot="5400000" flipV="1">
            <a:off x="7637483"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A323C974-33CD-4D75-90EA-734EF4BF7C5E}"/>
              </a:ext>
            </a:extLst>
          </p:cNvPr>
          <p:cNvSpPr/>
          <p:nvPr/>
        </p:nvSpPr>
        <p:spPr>
          <a:xfrm rot="5400000" flipV="1">
            <a:off x="512137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845B4824-1F4E-4729-81A5-014B22F5A257}"/>
              </a:ext>
            </a:extLst>
          </p:cNvPr>
          <p:cNvSpPr/>
          <p:nvPr/>
        </p:nvSpPr>
        <p:spPr>
          <a:xfrm rot="5400000">
            <a:off x="439020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9BE356A9-2E52-4357-899B-242A0A0979ED}"/>
              </a:ext>
            </a:extLst>
          </p:cNvPr>
          <p:cNvSpPr/>
          <p:nvPr/>
        </p:nvSpPr>
        <p:spPr>
          <a:xfrm rot="5400000">
            <a:off x="187410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4275AE5F-4598-4193-B078-00CEF8C64C3B}"/>
              </a:ext>
            </a:extLst>
          </p:cNvPr>
          <p:cNvSpPr/>
          <p:nvPr/>
        </p:nvSpPr>
        <p:spPr>
          <a:xfrm rot="5400000">
            <a:off x="237732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9" name="Isosceles Triangle 58">
            <a:extLst>
              <a:ext uri="{FF2B5EF4-FFF2-40B4-BE49-F238E27FC236}">
                <a16:creationId xmlns:a16="http://schemas.microsoft.com/office/drawing/2014/main" id="{ABD827D9-DA4E-47CD-8918-D57AC56611DA}"/>
              </a:ext>
            </a:extLst>
          </p:cNvPr>
          <p:cNvSpPr/>
          <p:nvPr/>
        </p:nvSpPr>
        <p:spPr>
          <a:xfrm rot="5400000">
            <a:off x="288054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Isosceles Triangle 59">
            <a:extLst>
              <a:ext uri="{FF2B5EF4-FFF2-40B4-BE49-F238E27FC236}">
                <a16:creationId xmlns:a16="http://schemas.microsoft.com/office/drawing/2014/main" id="{C1A89A7A-5C26-4A46-A499-81D50D26556A}"/>
              </a:ext>
            </a:extLst>
          </p:cNvPr>
          <p:cNvSpPr/>
          <p:nvPr/>
        </p:nvSpPr>
        <p:spPr>
          <a:xfrm rot="5400000">
            <a:off x="338376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1" name="Isosceles Triangle 60">
            <a:extLst>
              <a:ext uri="{FF2B5EF4-FFF2-40B4-BE49-F238E27FC236}">
                <a16:creationId xmlns:a16="http://schemas.microsoft.com/office/drawing/2014/main" id="{7BE2CFD3-BEF0-47B3-9982-6F38BA6F023D}"/>
              </a:ext>
            </a:extLst>
          </p:cNvPr>
          <p:cNvSpPr/>
          <p:nvPr/>
        </p:nvSpPr>
        <p:spPr>
          <a:xfrm rot="5400000">
            <a:off x="388698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Isosceles Triangle 61">
            <a:extLst>
              <a:ext uri="{FF2B5EF4-FFF2-40B4-BE49-F238E27FC236}">
                <a16:creationId xmlns:a16="http://schemas.microsoft.com/office/drawing/2014/main" id="{F1FA7F92-8530-4D5A-B9B0-C865A1172611}"/>
              </a:ext>
            </a:extLst>
          </p:cNvPr>
          <p:cNvSpPr/>
          <p:nvPr/>
        </p:nvSpPr>
        <p:spPr>
          <a:xfrm rot="5400000">
            <a:off x="137088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3" name="Isosceles Triangle 62">
            <a:extLst>
              <a:ext uri="{FF2B5EF4-FFF2-40B4-BE49-F238E27FC236}">
                <a16:creationId xmlns:a16="http://schemas.microsoft.com/office/drawing/2014/main" id="{AFE892DF-4484-4078-BF3E-F90117C49012}"/>
              </a:ext>
            </a:extLst>
          </p:cNvPr>
          <p:cNvSpPr/>
          <p:nvPr/>
        </p:nvSpPr>
        <p:spPr>
          <a:xfrm rot="5400000" flipV="1">
            <a:off x="461911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4" name="Isosceles Triangle 63">
            <a:extLst>
              <a:ext uri="{FF2B5EF4-FFF2-40B4-BE49-F238E27FC236}">
                <a16:creationId xmlns:a16="http://schemas.microsoft.com/office/drawing/2014/main" id="{5B4B2685-E537-4E34-90F5-A589E97534C6}"/>
              </a:ext>
            </a:extLst>
          </p:cNvPr>
          <p:cNvSpPr/>
          <p:nvPr/>
        </p:nvSpPr>
        <p:spPr>
          <a:xfrm rot="5400000" flipV="1">
            <a:off x="2103006"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5" name="Isosceles Triangle 64">
            <a:extLst>
              <a:ext uri="{FF2B5EF4-FFF2-40B4-BE49-F238E27FC236}">
                <a16:creationId xmlns:a16="http://schemas.microsoft.com/office/drawing/2014/main" id="{CB1840F8-5979-4A1C-B961-4C03FE90E917}"/>
              </a:ext>
            </a:extLst>
          </p:cNvPr>
          <p:cNvSpPr/>
          <p:nvPr/>
        </p:nvSpPr>
        <p:spPr>
          <a:xfrm rot="5400000" flipV="1">
            <a:off x="2606227"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6" name="Isosceles Triangle 65">
            <a:extLst>
              <a:ext uri="{FF2B5EF4-FFF2-40B4-BE49-F238E27FC236}">
                <a16:creationId xmlns:a16="http://schemas.microsoft.com/office/drawing/2014/main" id="{191D18FC-C0DD-4D93-8432-5AAAD90D9484}"/>
              </a:ext>
            </a:extLst>
          </p:cNvPr>
          <p:cNvSpPr/>
          <p:nvPr/>
        </p:nvSpPr>
        <p:spPr>
          <a:xfrm rot="5400000" flipV="1">
            <a:off x="3109448"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7" name="Isosceles Triangle 66">
            <a:extLst>
              <a:ext uri="{FF2B5EF4-FFF2-40B4-BE49-F238E27FC236}">
                <a16:creationId xmlns:a16="http://schemas.microsoft.com/office/drawing/2014/main" id="{11623D14-0A63-4C13-ADBF-29A124F1A327}"/>
              </a:ext>
            </a:extLst>
          </p:cNvPr>
          <p:cNvSpPr/>
          <p:nvPr/>
        </p:nvSpPr>
        <p:spPr>
          <a:xfrm rot="5400000" flipV="1">
            <a:off x="3612669"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8" name="Isosceles Triangle 67">
            <a:extLst>
              <a:ext uri="{FF2B5EF4-FFF2-40B4-BE49-F238E27FC236}">
                <a16:creationId xmlns:a16="http://schemas.microsoft.com/office/drawing/2014/main" id="{EA37773F-A6D5-4636-90F3-1092F68DFDB9}"/>
              </a:ext>
            </a:extLst>
          </p:cNvPr>
          <p:cNvSpPr/>
          <p:nvPr/>
        </p:nvSpPr>
        <p:spPr>
          <a:xfrm rot="5400000" flipV="1">
            <a:off x="4115890"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9" name="Isosceles Triangle 68">
            <a:extLst>
              <a:ext uri="{FF2B5EF4-FFF2-40B4-BE49-F238E27FC236}">
                <a16:creationId xmlns:a16="http://schemas.microsoft.com/office/drawing/2014/main" id="{F0BE06C4-8854-4E23-93DF-277F99D6BEEC}"/>
              </a:ext>
            </a:extLst>
          </p:cNvPr>
          <p:cNvSpPr/>
          <p:nvPr/>
        </p:nvSpPr>
        <p:spPr>
          <a:xfrm rot="5400000" flipV="1">
            <a:off x="159978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0" name="Isosceles Triangle 69">
            <a:extLst>
              <a:ext uri="{FF2B5EF4-FFF2-40B4-BE49-F238E27FC236}">
                <a16:creationId xmlns:a16="http://schemas.microsoft.com/office/drawing/2014/main" id="{E18FC1DB-6668-4A1F-9E6B-A96E23B07DB2}"/>
              </a:ext>
            </a:extLst>
          </p:cNvPr>
          <p:cNvSpPr/>
          <p:nvPr/>
        </p:nvSpPr>
        <p:spPr>
          <a:xfrm rot="5400000">
            <a:off x="86197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1" name="Isosceles Triangle 70">
            <a:extLst>
              <a:ext uri="{FF2B5EF4-FFF2-40B4-BE49-F238E27FC236}">
                <a16:creationId xmlns:a16="http://schemas.microsoft.com/office/drawing/2014/main" id="{10080263-864A-4575-9071-EF1074E6C792}"/>
              </a:ext>
            </a:extLst>
          </p:cNvPr>
          <p:cNvSpPr/>
          <p:nvPr/>
        </p:nvSpPr>
        <p:spPr>
          <a:xfrm rot="5400000">
            <a:off x="358754"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2" name="Isosceles Triangle 71">
            <a:extLst>
              <a:ext uri="{FF2B5EF4-FFF2-40B4-BE49-F238E27FC236}">
                <a16:creationId xmlns:a16="http://schemas.microsoft.com/office/drawing/2014/main" id="{EA896E40-8C45-4B19-80B0-E43A402BE275}"/>
              </a:ext>
            </a:extLst>
          </p:cNvPr>
          <p:cNvSpPr/>
          <p:nvPr/>
        </p:nvSpPr>
        <p:spPr>
          <a:xfrm rot="5400000" flipV="1">
            <a:off x="109087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3" name="Isosceles Triangle 72">
            <a:extLst>
              <a:ext uri="{FF2B5EF4-FFF2-40B4-BE49-F238E27FC236}">
                <a16:creationId xmlns:a16="http://schemas.microsoft.com/office/drawing/2014/main" id="{8B8E45AE-B100-43D6-BAA8-DC3842653A6A}"/>
              </a:ext>
            </a:extLst>
          </p:cNvPr>
          <p:cNvSpPr/>
          <p:nvPr/>
        </p:nvSpPr>
        <p:spPr>
          <a:xfrm rot="5400000" flipV="1">
            <a:off x="587655" y="6375955"/>
            <a:ext cx="161224" cy="192933"/>
          </a:xfrm>
          <a:prstGeom prst="triangl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6" name="Content Placeholder 2">
            <a:extLst>
              <a:ext uri="{FF2B5EF4-FFF2-40B4-BE49-F238E27FC236}">
                <a16:creationId xmlns:a16="http://schemas.microsoft.com/office/drawing/2014/main" id="{114C358D-0C04-498D-80A3-B7311A7667A6}"/>
              </a:ext>
            </a:extLst>
          </p:cNvPr>
          <p:cNvSpPr txBox="1">
            <a:spLocks/>
          </p:cNvSpPr>
          <p:nvPr/>
        </p:nvSpPr>
        <p:spPr>
          <a:xfrm>
            <a:off x="838201" y="3794364"/>
            <a:ext cx="5633956" cy="23308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1" dirty="0"/>
              <a:t>Congress should exempt AI/AN beneficiaries from Medicare premiums and deductibles, as was done for Medicaid</a:t>
            </a:r>
            <a:r>
              <a:rPr lang="en-US" sz="3000" dirty="0"/>
              <a:t>. </a:t>
            </a:r>
          </a:p>
        </p:txBody>
      </p:sp>
      <p:sp>
        <p:nvSpPr>
          <p:cNvPr id="18" name="TextBox 17">
            <a:extLst>
              <a:ext uri="{FF2B5EF4-FFF2-40B4-BE49-F238E27FC236}">
                <a16:creationId xmlns:a16="http://schemas.microsoft.com/office/drawing/2014/main" id="{7DFC2F93-E947-4355-9088-92986D1E0AFB}"/>
              </a:ext>
            </a:extLst>
          </p:cNvPr>
          <p:cNvSpPr txBox="1"/>
          <p:nvPr/>
        </p:nvSpPr>
        <p:spPr>
          <a:xfrm>
            <a:off x="10126990" y="1254559"/>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83" name="TextBox 82">
            <a:extLst>
              <a:ext uri="{FF2B5EF4-FFF2-40B4-BE49-F238E27FC236}">
                <a16:creationId xmlns:a16="http://schemas.microsoft.com/office/drawing/2014/main" id="{57A5417E-BB16-4682-A600-EBAE12B4988B}"/>
              </a:ext>
            </a:extLst>
          </p:cNvPr>
          <p:cNvSpPr txBox="1"/>
          <p:nvPr/>
        </p:nvSpPr>
        <p:spPr>
          <a:xfrm>
            <a:off x="10126990" y="4302325"/>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86" name="TextBox 85">
            <a:extLst>
              <a:ext uri="{FF2B5EF4-FFF2-40B4-BE49-F238E27FC236}">
                <a16:creationId xmlns:a16="http://schemas.microsoft.com/office/drawing/2014/main" id="{C5F0347A-A917-4A08-AAAC-5A89FBFAEB5F}"/>
              </a:ext>
            </a:extLst>
          </p:cNvPr>
          <p:cNvSpPr txBox="1"/>
          <p:nvPr/>
        </p:nvSpPr>
        <p:spPr>
          <a:xfrm>
            <a:off x="10126990" y="3794364"/>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92" name="TextBox 91">
            <a:extLst>
              <a:ext uri="{FF2B5EF4-FFF2-40B4-BE49-F238E27FC236}">
                <a16:creationId xmlns:a16="http://schemas.microsoft.com/office/drawing/2014/main" id="{E9488A7D-AB09-4392-881E-A1491AF17F4B}"/>
              </a:ext>
            </a:extLst>
          </p:cNvPr>
          <p:cNvSpPr txBox="1"/>
          <p:nvPr/>
        </p:nvSpPr>
        <p:spPr>
          <a:xfrm>
            <a:off x="10126990" y="3286403"/>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98" name="TextBox 97">
            <a:extLst>
              <a:ext uri="{FF2B5EF4-FFF2-40B4-BE49-F238E27FC236}">
                <a16:creationId xmlns:a16="http://schemas.microsoft.com/office/drawing/2014/main" id="{8C645F32-D599-4121-BEBB-6438E7FD2B91}"/>
              </a:ext>
            </a:extLst>
          </p:cNvPr>
          <p:cNvSpPr txBox="1"/>
          <p:nvPr/>
        </p:nvSpPr>
        <p:spPr>
          <a:xfrm>
            <a:off x="10126990" y="2778442"/>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04" name="TextBox 103">
            <a:extLst>
              <a:ext uri="{FF2B5EF4-FFF2-40B4-BE49-F238E27FC236}">
                <a16:creationId xmlns:a16="http://schemas.microsoft.com/office/drawing/2014/main" id="{842E8292-ADC6-446C-B625-EBE23A628907}"/>
              </a:ext>
            </a:extLst>
          </p:cNvPr>
          <p:cNvSpPr txBox="1"/>
          <p:nvPr/>
        </p:nvSpPr>
        <p:spPr>
          <a:xfrm>
            <a:off x="10126990" y="2270481"/>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10" name="TextBox 109">
            <a:extLst>
              <a:ext uri="{FF2B5EF4-FFF2-40B4-BE49-F238E27FC236}">
                <a16:creationId xmlns:a16="http://schemas.microsoft.com/office/drawing/2014/main" id="{0087FBB7-310A-4531-A7D7-474F8CF01A7A}"/>
              </a:ext>
            </a:extLst>
          </p:cNvPr>
          <p:cNvSpPr txBox="1"/>
          <p:nvPr/>
        </p:nvSpPr>
        <p:spPr>
          <a:xfrm>
            <a:off x="10126990" y="1762520"/>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22" name="TextBox 121">
            <a:extLst>
              <a:ext uri="{FF2B5EF4-FFF2-40B4-BE49-F238E27FC236}">
                <a16:creationId xmlns:a16="http://schemas.microsoft.com/office/drawing/2014/main" id="{AB640346-0F56-41F5-ACAC-A7D563C1404B}"/>
              </a:ext>
            </a:extLst>
          </p:cNvPr>
          <p:cNvSpPr txBox="1"/>
          <p:nvPr/>
        </p:nvSpPr>
        <p:spPr>
          <a:xfrm>
            <a:off x="10126990" y="4810286"/>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25" name="TextBox 124">
            <a:extLst>
              <a:ext uri="{FF2B5EF4-FFF2-40B4-BE49-F238E27FC236}">
                <a16:creationId xmlns:a16="http://schemas.microsoft.com/office/drawing/2014/main" id="{40B3E308-1D40-4B92-B3A4-620B6CAB80F1}"/>
              </a:ext>
            </a:extLst>
          </p:cNvPr>
          <p:cNvSpPr txBox="1"/>
          <p:nvPr/>
        </p:nvSpPr>
        <p:spPr>
          <a:xfrm>
            <a:off x="10126990" y="5318248"/>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29" name="TextBox 128">
            <a:extLst>
              <a:ext uri="{FF2B5EF4-FFF2-40B4-BE49-F238E27FC236}">
                <a16:creationId xmlns:a16="http://schemas.microsoft.com/office/drawing/2014/main" id="{34213DF1-209C-4DE1-9B74-8AE1E6EDB8F0}"/>
              </a:ext>
            </a:extLst>
          </p:cNvPr>
          <p:cNvSpPr txBox="1"/>
          <p:nvPr/>
        </p:nvSpPr>
        <p:spPr>
          <a:xfrm>
            <a:off x="10648398" y="1254559"/>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0" name="TextBox 129">
            <a:extLst>
              <a:ext uri="{FF2B5EF4-FFF2-40B4-BE49-F238E27FC236}">
                <a16:creationId xmlns:a16="http://schemas.microsoft.com/office/drawing/2014/main" id="{3C8C0106-9274-4D4F-8581-2162DD0DAE3C}"/>
              </a:ext>
            </a:extLst>
          </p:cNvPr>
          <p:cNvSpPr txBox="1"/>
          <p:nvPr/>
        </p:nvSpPr>
        <p:spPr>
          <a:xfrm>
            <a:off x="10648398" y="4302325"/>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1" name="TextBox 130">
            <a:extLst>
              <a:ext uri="{FF2B5EF4-FFF2-40B4-BE49-F238E27FC236}">
                <a16:creationId xmlns:a16="http://schemas.microsoft.com/office/drawing/2014/main" id="{70F26550-DBBF-45A6-8B68-C37E726A8FB0}"/>
              </a:ext>
            </a:extLst>
          </p:cNvPr>
          <p:cNvSpPr txBox="1"/>
          <p:nvPr/>
        </p:nvSpPr>
        <p:spPr>
          <a:xfrm>
            <a:off x="10648398" y="3794364"/>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2" name="TextBox 131">
            <a:extLst>
              <a:ext uri="{FF2B5EF4-FFF2-40B4-BE49-F238E27FC236}">
                <a16:creationId xmlns:a16="http://schemas.microsoft.com/office/drawing/2014/main" id="{14629859-60C7-43B4-9EAF-0CDE7E05B228}"/>
              </a:ext>
            </a:extLst>
          </p:cNvPr>
          <p:cNvSpPr txBox="1"/>
          <p:nvPr/>
        </p:nvSpPr>
        <p:spPr>
          <a:xfrm>
            <a:off x="10648398" y="3286403"/>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3" name="TextBox 132">
            <a:extLst>
              <a:ext uri="{FF2B5EF4-FFF2-40B4-BE49-F238E27FC236}">
                <a16:creationId xmlns:a16="http://schemas.microsoft.com/office/drawing/2014/main" id="{57547FD9-A0DD-46A8-A93C-3FA918354C59}"/>
              </a:ext>
            </a:extLst>
          </p:cNvPr>
          <p:cNvSpPr txBox="1"/>
          <p:nvPr/>
        </p:nvSpPr>
        <p:spPr>
          <a:xfrm>
            <a:off x="10648398" y="2778442"/>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4" name="TextBox 133">
            <a:extLst>
              <a:ext uri="{FF2B5EF4-FFF2-40B4-BE49-F238E27FC236}">
                <a16:creationId xmlns:a16="http://schemas.microsoft.com/office/drawing/2014/main" id="{F12BDF3C-678E-4106-8DC3-6500400CDFB6}"/>
              </a:ext>
            </a:extLst>
          </p:cNvPr>
          <p:cNvSpPr txBox="1"/>
          <p:nvPr/>
        </p:nvSpPr>
        <p:spPr>
          <a:xfrm>
            <a:off x="10648398" y="2270481"/>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5" name="TextBox 134">
            <a:extLst>
              <a:ext uri="{FF2B5EF4-FFF2-40B4-BE49-F238E27FC236}">
                <a16:creationId xmlns:a16="http://schemas.microsoft.com/office/drawing/2014/main" id="{EF841215-B151-45BC-8EA4-DCEF2749B638}"/>
              </a:ext>
            </a:extLst>
          </p:cNvPr>
          <p:cNvSpPr txBox="1"/>
          <p:nvPr/>
        </p:nvSpPr>
        <p:spPr>
          <a:xfrm>
            <a:off x="10648398" y="1762520"/>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6" name="TextBox 135">
            <a:extLst>
              <a:ext uri="{FF2B5EF4-FFF2-40B4-BE49-F238E27FC236}">
                <a16:creationId xmlns:a16="http://schemas.microsoft.com/office/drawing/2014/main" id="{B3A4B860-2FE9-4AB2-9CAD-65EEC3D584A7}"/>
              </a:ext>
            </a:extLst>
          </p:cNvPr>
          <p:cNvSpPr txBox="1"/>
          <p:nvPr/>
        </p:nvSpPr>
        <p:spPr>
          <a:xfrm>
            <a:off x="10648398" y="4810286"/>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7" name="TextBox 136">
            <a:extLst>
              <a:ext uri="{FF2B5EF4-FFF2-40B4-BE49-F238E27FC236}">
                <a16:creationId xmlns:a16="http://schemas.microsoft.com/office/drawing/2014/main" id="{4044242A-71CF-4ECC-B67D-157D2F0F0E0A}"/>
              </a:ext>
            </a:extLst>
          </p:cNvPr>
          <p:cNvSpPr txBox="1"/>
          <p:nvPr/>
        </p:nvSpPr>
        <p:spPr>
          <a:xfrm>
            <a:off x="10648398" y="5318248"/>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39" name="TextBox 138">
            <a:extLst>
              <a:ext uri="{FF2B5EF4-FFF2-40B4-BE49-F238E27FC236}">
                <a16:creationId xmlns:a16="http://schemas.microsoft.com/office/drawing/2014/main" id="{7E69F827-70E1-4BF8-98C4-E43F1FD50BFC}"/>
              </a:ext>
            </a:extLst>
          </p:cNvPr>
          <p:cNvSpPr txBox="1"/>
          <p:nvPr/>
        </p:nvSpPr>
        <p:spPr>
          <a:xfrm>
            <a:off x="11184807" y="1224670"/>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40" name="TextBox 139">
            <a:extLst>
              <a:ext uri="{FF2B5EF4-FFF2-40B4-BE49-F238E27FC236}">
                <a16:creationId xmlns:a16="http://schemas.microsoft.com/office/drawing/2014/main" id="{88094D11-7975-4D0A-8CCB-F2687F0FC1C7}"/>
              </a:ext>
            </a:extLst>
          </p:cNvPr>
          <p:cNvSpPr txBox="1"/>
          <p:nvPr/>
        </p:nvSpPr>
        <p:spPr>
          <a:xfrm>
            <a:off x="11184807" y="4272436"/>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41" name="TextBox 140">
            <a:extLst>
              <a:ext uri="{FF2B5EF4-FFF2-40B4-BE49-F238E27FC236}">
                <a16:creationId xmlns:a16="http://schemas.microsoft.com/office/drawing/2014/main" id="{D6156845-DF46-4BD1-9AD3-BE21E5F0AF6B}"/>
              </a:ext>
            </a:extLst>
          </p:cNvPr>
          <p:cNvSpPr txBox="1"/>
          <p:nvPr/>
        </p:nvSpPr>
        <p:spPr>
          <a:xfrm>
            <a:off x="11184807" y="3764475"/>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42" name="TextBox 141">
            <a:extLst>
              <a:ext uri="{FF2B5EF4-FFF2-40B4-BE49-F238E27FC236}">
                <a16:creationId xmlns:a16="http://schemas.microsoft.com/office/drawing/2014/main" id="{B52899A6-1C23-4F0D-BDEC-D83FE16BEBCA}"/>
              </a:ext>
            </a:extLst>
          </p:cNvPr>
          <p:cNvSpPr txBox="1"/>
          <p:nvPr/>
        </p:nvSpPr>
        <p:spPr>
          <a:xfrm>
            <a:off x="11184807" y="3256514"/>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43" name="TextBox 142">
            <a:extLst>
              <a:ext uri="{FF2B5EF4-FFF2-40B4-BE49-F238E27FC236}">
                <a16:creationId xmlns:a16="http://schemas.microsoft.com/office/drawing/2014/main" id="{97214D60-B573-47C5-A80B-717789F78AD9}"/>
              </a:ext>
            </a:extLst>
          </p:cNvPr>
          <p:cNvSpPr txBox="1"/>
          <p:nvPr/>
        </p:nvSpPr>
        <p:spPr>
          <a:xfrm>
            <a:off x="11184807" y="2748553"/>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44" name="TextBox 143">
            <a:extLst>
              <a:ext uri="{FF2B5EF4-FFF2-40B4-BE49-F238E27FC236}">
                <a16:creationId xmlns:a16="http://schemas.microsoft.com/office/drawing/2014/main" id="{CF53017D-9996-4CCA-9437-1DC67EF0A1A0}"/>
              </a:ext>
            </a:extLst>
          </p:cNvPr>
          <p:cNvSpPr txBox="1"/>
          <p:nvPr/>
        </p:nvSpPr>
        <p:spPr>
          <a:xfrm>
            <a:off x="11184807" y="2240592"/>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45" name="TextBox 144">
            <a:extLst>
              <a:ext uri="{FF2B5EF4-FFF2-40B4-BE49-F238E27FC236}">
                <a16:creationId xmlns:a16="http://schemas.microsoft.com/office/drawing/2014/main" id="{609DE80F-BAFD-4297-9AE7-85C1C619064E}"/>
              </a:ext>
            </a:extLst>
          </p:cNvPr>
          <p:cNvSpPr txBox="1"/>
          <p:nvPr/>
        </p:nvSpPr>
        <p:spPr>
          <a:xfrm>
            <a:off x="11184807" y="1732631"/>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46" name="TextBox 145">
            <a:extLst>
              <a:ext uri="{FF2B5EF4-FFF2-40B4-BE49-F238E27FC236}">
                <a16:creationId xmlns:a16="http://schemas.microsoft.com/office/drawing/2014/main" id="{E8BDBA44-14D7-4EA4-AF67-5FDA8B67F704}"/>
              </a:ext>
            </a:extLst>
          </p:cNvPr>
          <p:cNvSpPr txBox="1"/>
          <p:nvPr/>
        </p:nvSpPr>
        <p:spPr>
          <a:xfrm>
            <a:off x="11184807" y="4780397"/>
            <a:ext cx="300789" cy="307777"/>
          </a:xfrm>
          <a:prstGeom prst="rect">
            <a:avLst/>
          </a:prstGeom>
          <a:noFill/>
        </p:spPr>
        <p:txBody>
          <a:bodyPr wrap="square" rtlCol="0">
            <a:spAutoFit/>
          </a:bodyPr>
          <a:lstStyle/>
          <a:p>
            <a:pPr algn="ctr"/>
            <a:r>
              <a:rPr lang="en-US" sz="1400" b="1" dirty="0">
                <a:solidFill>
                  <a:srgbClr val="C6E6A2"/>
                </a:solidFill>
              </a:rPr>
              <a:t>$</a:t>
            </a:r>
          </a:p>
        </p:txBody>
      </p:sp>
      <p:sp>
        <p:nvSpPr>
          <p:cNvPr id="147" name="TextBox 146">
            <a:extLst>
              <a:ext uri="{FF2B5EF4-FFF2-40B4-BE49-F238E27FC236}">
                <a16:creationId xmlns:a16="http://schemas.microsoft.com/office/drawing/2014/main" id="{5858AB74-7473-46D2-8500-14D80AE605EF}"/>
              </a:ext>
            </a:extLst>
          </p:cNvPr>
          <p:cNvSpPr txBox="1"/>
          <p:nvPr/>
        </p:nvSpPr>
        <p:spPr>
          <a:xfrm>
            <a:off x="11184807" y="5288359"/>
            <a:ext cx="300789" cy="307777"/>
          </a:xfrm>
          <a:prstGeom prst="rect">
            <a:avLst/>
          </a:prstGeom>
          <a:noFill/>
        </p:spPr>
        <p:txBody>
          <a:bodyPr wrap="square" rtlCol="0">
            <a:spAutoFit/>
          </a:bodyPr>
          <a:lstStyle/>
          <a:p>
            <a:pPr algn="ctr"/>
            <a:r>
              <a:rPr lang="en-US" sz="1400" b="1" dirty="0">
                <a:solidFill>
                  <a:srgbClr val="C6E6A2"/>
                </a:solidFill>
              </a:rPr>
              <a:t>$</a:t>
            </a:r>
          </a:p>
        </p:txBody>
      </p:sp>
      <p:pic>
        <p:nvPicPr>
          <p:cNvPr id="6148" name="Picture 4" descr="Age PNG, Vector, PSD, and Clipart With Transparent Background for Free  Download | Pngtree">
            <a:extLst>
              <a:ext uri="{FF2B5EF4-FFF2-40B4-BE49-F238E27FC236}">
                <a16:creationId xmlns:a16="http://schemas.microsoft.com/office/drawing/2014/main" id="{647A5BEE-6D97-41B8-B63C-1F7D6C6AC5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5580" y="3960517"/>
            <a:ext cx="5693484" cy="18154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631F7A6-02BD-48A5-B0B3-1CFB489388B8}"/>
              </a:ext>
            </a:extLst>
          </p:cNvPr>
          <p:cNvSpPr txBox="1"/>
          <p:nvPr/>
        </p:nvSpPr>
        <p:spPr>
          <a:xfrm>
            <a:off x="6238748" y="6006656"/>
            <a:ext cx="5693484" cy="338554"/>
          </a:xfrm>
          <a:prstGeom prst="rect">
            <a:avLst/>
          </a:prstGeom>
          <a:noFill/>
        </p:spPr>
        <p:txBody>
          <a:bodyPr wrap="square" rtlCol="0">
            <a:spAutoFit/>
          </a:bodyPr>
          <a:lstStyle/>
          <a:p>
            <a:r>
              <a:rPr lang="en-US" sz="1600" i="1" dirty="0"/>
              <a:t>Tribal citizens’ cost-sharing skyrockets when enrolling in Medicare.</a:t>
            </a:r>
          </a:p>
        </p:txBody>
      </p:sp>
    </p:spTree>
    <p:extLst>
      <p:ext uri="{BB962C8B-B14F-4D97-AF65-F5344CB8AC3E}">
        <p14:creationId xmlns:p14="http://schemas.microsoft.com/office/powerpoint/2010/main" val="2066162526"/>
      </p:ext>
    </p:extLst>
  </p:cSld>
  <p:clrMapOvr>
    <a:masterClrMapping/>
  </p:clrMapOvr>
</p:sld>
</file>

<file path=ppt/theme/theme1.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8725</TotalTime>
  <Words>1305</Words>
  <Application>Microsoft Office PowerPoint</Application>
  <PresentationFormat>Widescreen</PresentationFormat>
  <Paragraphs>181</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Segoe UI</vt:lpstr>
      <vt:lpstr>Symbol</vt:lpstr>
      <vt:lpstr>Office Theme</vt:lpstr>
      <vt:lpstr>Tribal Medicare and Medicaid  Legislative Priorities   July 27, 2026</vt:lpstr>
      <vt:lpstr>Medicaid Priorities</vt:lpstr>
      <vt:lpstr>Medicaid #1: Equalize Medicaid Coverage Across Indian Country</vt:lpstr>
      <vt:lpstr>PowerPoint Presentation</vt:lpstr>
      <vt:lpstr>PowerPoint Presentation</vt:lpstr>
      <vt:lpstr>Medicaid #2: 100% Federal Reimbursement for Urban Indian Organizations</vt:lpstr>
      <vt:lpstr>Medicaid #3: Cover Services Delivered in Non-Facility Settings</vt:lpstr>
      <vt:lpstr>Medicare Priorities</vt:lpstr>
      <vt:lpstr>Medicare #1: Exempt Tribal Elders from Medicare Cost-Sharing</vt:lpstr>
      <vt:lpstr>Medicare #2: Reimburse Indian Health Care Providers Fully for Care to Tribal Elders</vt:lpstr>
      <vt:lpstr>Medicare #3: Reimburse Tribal-Specific Provider Types</vt:lpstr>
      <vt:lpstr>Medicare #3: Reimburse Tribal-Specific Provider Types</vt:lpstr>
      <vt:lpstr>Medicare #4: Permanently Extend Medicare Telehealth Flexibilities</vt:lpstr>
      <vt:lpstr>Anti-Kickback Statute Priority</vt:lpstr>
      <vt:lpstr>Anti-Kickback Statute: Enact a Tribal Safe Harbor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Senate Staff Briefing: TTAG Priorities</dc:title>
  <dc:creator>Elizabeth Bailey</dc:creator>
  <cp:lastModifiedBy>HSDW</cp:lastModifiedBy>
  <cp:revision>180</cp:revision>
  <dcterms:created xsi:type="dcterms:W3CDTF">2024-10-10T16:07:33Z</dcterms:created>
  <dcterms:modified xsi:type="dcterms:W3CDTF">2026-07-28T14:28:31Z</dcterms:modified>
</cp:coreProperties>
</file>